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</p:sldMasterIdLst>
  <p:notesMasterIdLst>
    <p:notesMasterId r:id="rId66"/>
  </p:notesMasterIdLst>
  <p:handoutMasterIdLst>
    <p:handoutMasterId r:id="rId67"/>
  </p:handoutMasterIdLst>
  <p:sldIdLst>
    <p:sldId id="256" r:id="rId4"/>
    <p:sldId id="339" r:id="rId5"/>
    <p:sldId id="348" r:id="rId6"/>
    <p:sldId id="349" r:id="rId7"/>
    <p:sldId id="346" r:id="rId8"/>
    <p:sldId id="347" r:id="rId9"/>
    <p:sldId id="373" r:id="rId10"/>
    <p:sldId id="378" r:id="rId11"/>
    <p:sldId id="374" r:id="rId12"/>
    <p:sldId id="375" r:id="rId13"/>
    <p:sldId id="376" r:id="rId14"/>
    <p:sldId id="377" r:id="rId15"/>
    <p:sldId id="366" r:id="rId16"/>
    <p:sldId id="416" r:id="rId17"/>
    <p:sldId id="422" r:id="rId18"/>
    <p:sldId id="423" r:id="rId19"/>
    <p:sldId id="427" r:id="rId20"/>
    <p:sldId id="417" r:id="rId21"/>
    <p:sldId id="418" r:id="rId22"/>
    <p:sldId id="419" r:id="rId23"/>
    <p:sldId id="424" r:id="rId24"/>
    <p:sldId id="425" r:id="rId25"/>
    <p:sldId id="420" r:id="rId26"/>
    <p:sldId id="421" r:id="rId27"/>
    <p:sldId id="369" r:id="rId28"/>
    <p:sldId id="350" r:id="rId29"/>
    <p:sldId id="372" r:id="rId30"/>
    <p:sldId id="380" r:id="rId31"/>
    <p:sldId id="355" r:id="rId32"/>
    <p:sldId id="364" r:id="rId33"/>
    <p:sldId id="365" r:id="rId34"/>
    <p:sldId id="383" r:id="rId35"/>
    <p:sldId id="385" r:id="rId36"/>
    <p:sldId id="384" r:id="rId37"/>
    <p:sldId id="386" r:id="rId38"/>
    <p:sldId id="387" r:id="rId39"/>
    <p:sldId id="294" r:id="rId40"/>
    <p:sldId id="352" r:id="rId41"/>
    <p:sldId id="356" r:id="rId42"/>
    <p:sldId id="357" r:id="rId43"/>
    <p:sldId id="358" r:id="rId44"/>
    <p:sldId id="359" r:id="rId45"/>
    <p:sldId id="360" r:id="rId46"/>
    <p:sldId id="426" r:id="rId47"/>
    <p:sldId id="363" r:id="rId48"/>
    <p:sldId id="345" r:id="rId49"/>
    <p:sldId id="283" r:id="rId50"/>
    <p:sldId id="299" r:id="rId51"/>
    <p:sldId id="300" r:id="rId52"/>
    <p:sldId id="289" r:id="rId53"/>
    <p:sldId id="395" r:id="rId54"/>
    <p:sldId id="397" r:id="rId55"/>
    <p:sldId id="402" r:id="rId56"/>
    <p:sldId id="389" r:id="rId57"/>
    <p:sldId id="404" r:id="rId58"/>
    <p:sldId id="390" r:id="rId59"/>
    <p:sldId id="391" r:id="rId60"/>
    <p:sldId id="393" r:id="rId61"/>
    <p:sldId id="333" r:id="rId62"/>
    <p:sldId id="403" r:id="rId63"/>
    <p:sldId id="353" r:id="rId64"/>
    <p:sldId id="25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E36B-EC18-D940-9645-0FB0714532B2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62C6-4C27-6644-B5CB-0DE4FC7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1B20-03A8-104E-BBE9-241E0D0AD769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84CB1-C40A-1247-8EF3-99966EE3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4CB1-C40A-1247-8EF3-99966EE31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4CB1-C40A-1247-8EF3-99966EE310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3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p slide">
    <p:bg>
      <p:bgPr>
        <a:solidFill>
          <a:srgbClr val="BED45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Title: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lorem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ipsum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dolar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sit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amet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consectitur</a:t>
            </a:r>
            <a:endParaRPr lang="en-US" sz="5200" spc="-150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7" y="4963856"/>
            <a:ext cx="2807986" cy="46327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Jeremy Smith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4658" y="5828329"/>
            <a:ext cx="342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Source Sans Pro Semibold"/>
                <a:cs typeface="Source Sans Pro Semibold"/>
              </a:rPr>
              <a:t>www.advocacyinternational.co.uk</a:t>
            </a:r>
            <a:endParaRPr lang="en-US" sz="1600" dirty="0">
              <a:solidFill>
                <a:schemeClr val="bg1"/>
              </a:solidFill>
              <a:latin typeface="Source Sans Pro Semibold"/>
              <a:cs typeface="Source Sans Pro Semi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20" y="3841681"/>
            <a:ext cx="813760" cy="813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8007" y="5359390"/>
            <a:ext cx="286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Advocacy International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7551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pp slide white 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797" y="6356350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06/04/2016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8618" y="6230367"/>
            <a:ext cx="1919287" cy="6075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GB" dirty="0" smtClean="0"/>
              <a:t>Source: </a:t>
            </a:r>
          </a:p>
          <a:p>
            <a:r>
              <a:rPr lang="en-GB" dirty="0" smtClean="0"/>
              <a:t>Chart has come from …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22337" y="803127"/>
            <a:ext cx="7215333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cs typeface="Source Sans Pro Light"/>
              </a:rPr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922338" y="1825625"/>
            <a:ext cx="7215187" cy="4246563"/>
          </a:xfrm>
        </p:spPr>
        <p:txBody>
          <a:bodyPr/>
          <a:lstStyle/>
          <a:p>
            <a:r>
              <a:rPr lang="en-GB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319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pp slide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-79372" y="-89290"/>
            <a:ext cx="9291636" cy="70539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bg1"/>
                </a:solidFill>
              </a:rPr>
              <a:pPr/>
              <a:t>06/04/2016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5658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pp slide close">
    <p:bg>
      <p:bgPr>
        <a:solidFill>
          <a:srgbClr val="BED45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Title: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lorem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ipsum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dolar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sit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amet</a:t>
            </a: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</a:t>
            </a:r>
            <a:r>
              <a:rPr lang="en-US" sz="5200" spc="-15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consectitur</a:t>
            </a:r>
            <a:endParaRPr lang="en-US" sz="5200" spc="-150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7" y="4963856"/>
            <a:ext cx="2807986" cy="46327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Jeremy Smith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4658" y="5828329"/>
            <a:ext cx="342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Source Sans Pro Semibold"/>
                <a:cs typeface="Source Sans Pro Semibold"/>
              </a:rPr>
              <a:t>www.advocacyinternational.co.uk</a:t>
            </a:r>
            <a:endParaRPr lang="en-US" sz="1600" dirty="0">
              <a:solidFill>
                <a:schemeClr val="bg1"/>
              </a:solidFill>
              <a:latin typeface="Source Sans Pro Semibold"/>
              <a:cs typeface="Source Sans Pro Semi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20" y="3841681"/>
            <a:ext cx="813760" cy="813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8007" y="5359390"/>
            <a:ext cx="286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Advocacy International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0159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8988" y="-8464"/>
            <a:ext cx="9395217" cy="6882657"/>
          </a:xfrm>
          <a:prstGeom prst="rect">
            <a:avLst/>
          </a:prstGeom>
          <a:solidFill>
            <a:srgbClr val="BED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bg1"/>
                </a:solidFill>
              </a:rPr>
              <a:pPr/>
              <a:t>06/04/2016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8109873" y="6356350"/>
            <a:ext cx="241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85A97-F929-5048-BE83-04293C01ABD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40261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59539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TEST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797" y="6356350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06/04/2016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8618" y="6230367"/>
            <a:ext cx="1919287" cy="6075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GB" dirty="0" smtClean="0"/>
              <a:t>Source: </a:t>
            </a:r>
          </a:p>
          <a:p>
            <a:r>
              <a:rPr lang="en-GB" dirty="0" smtClean="0"/>
              <a:t>Chart has come from …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22337" y="803127"/>
            <a:ext cx="7215333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cs typeface="Source Sans Pro Light"/>
              </a:rPr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7260743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6460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5059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28584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544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pp slide ">
    <p:bg>
      <p:bgPr>
        <a:solidFill>
          <a:srgbClr val="BED45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Section title </a:t>
            </a:r>
            <a:endParaRPr lang="en-US" sz="5200" spc="-150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9069" y="3928778"/>
            <a:ext cx="3829740" cy="803614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Section sub title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bg1"/>
                </a:solidFill>
              </a:rPr>
              <a:pPr/>
              <a:t>06/04/2016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686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5849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7825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2920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2920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15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5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ey quote pp slide">
    <p:bg>
      <p:bgPr>
        <a:solidFill>
          <a:srgbClr val="BED45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200" spc="-15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“Key quote” </a:t>
            </a:r>
            <a:endParaRPr lang="en-US" sz="5200" spc="-150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7" y="4963856"/>
            <a:ext cx="2807986" cy="46327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Quote reference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bg1"/>
                </a:solidFill>
              </a:rPr>
              <a:pPr/>
              <a:t>06/04/2016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57089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56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0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3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4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6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3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6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7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p slide green ">
    <p:bg>
      <p:bgPr>
        <a:solidFill>
          <a:srgbClr val="BED45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bg1"/>
                </a:solidFill>
              </a:rPr>
              <a:pPr/>
              <a:t>06/04/2016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22338" y="833437"/>
            <a:ext cx="7413625" cy="553594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718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4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4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7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42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3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14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pp slide white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4855" y="6356350"/>
            <a:ext cx="1324797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Presentation title </a:t>
            </a:r>
          </a:p>
          <a:p>
            <a:fld id="{CEBAB8D8-52F1-C84F-B10F-7297ED1A804E}" type="datetime1">
              <a:rPr lang="en-GB" smtClean="0"/>
              <a:pPr/>
              <a:t>06/04/2016</a:t>
            </a:fld>
            <a:endParaRPr lang="en-US" dirty="0"/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Title goes here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1844675"/>
            <a:ext cx="7177088" cy="4068763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GB" dirty="0" smtClean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86168668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Text content pp slide white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4855" y="6356350"/>
            <a:ext cx="1324797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Presentation title </a:t>
            </a:r>
          </a:p>
          <a:p>
            <a:fld id="{CEBAB8D8-52F1-C84F-B10F-7297ED1A804E}" type="datetime1">
              <a:rPr lang="en-GB" smtClean="0"/>
              <a:pPr/>
              <a:t>06/04/2016</a:t>
            </a:fld>
            <a:endParaRPr lang="en-US" dirty="0"/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Title goes here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62025" y="1844675"/>
            <a:ext cx="7177088" cy="4068763"/>
          </a:xfrm>
        </p:spPr>
        <p:txBody>
          <a:bodyPr/>
          <a:lstStyle>
            <a:lvl4pPr marL="1943100" indent="-571500">
              <a:buFont typeface="Arial"/>
              <a:buChar char="•"/>
              <a:defRPr/>
            </a:lvl4pPr>
          </a:lstStyle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702569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p slide white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Presentation title </a:t>
            </a:r>
          </a:p>
          <a:p>
            <a:fld id="{CEBAB8D8-52F1-C84F-B10F-7297ED1A804E}" type="datetime1">
              <a:rPr lang="en-GB" smtClean="0"/>
              <a:pPr/>
              <a:t>06/04/2016</a:t>
            </a:fld>
            <a:endParaRPr lang="en-US" dirty="0"/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2338" y="803614"/>
            <a:ext cx="7215187" cy="5387636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643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pp slide white 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797" y="6356350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06/04/2016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8618" y="6230367"/>
            <a:ext cx="1919287" cy="6075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GB" dirty="0" smtClean="0"/>
              <a:t>Source: </a:t>
            </a:r>
          </a:p>
          <a:p>
            <a:r>
              <a:rPr lang="en-GB" dirty="0" smtClean="0"/>
              <a:t>Chart has come from …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22337" y="803127"/>
            <a:ext cx="7215333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cs typeface="Source Sans Pro Light"/>
              </a:rPr>
              <a:t>Click to edit Master title style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922338" y="1855788"/>
            <a:ext cx="7215187" cy="4284662"/>
          </a:xfrm>
        </p:spPr>
        <p:txBody>
          <a:bodyPr/>
          <a:lstStyle/>
          <a:p>
            <a:r>
              <a:rPr lang="en-GB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811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from image pp slide white ">
    <p:bg>
      <p:bgPr>
        <a:solidFill>
          <a:srgbClr val="BED45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797" y="6356350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18242" y="146792"/>
            <a:ext cx="2574471" cy="52886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 </a:t>
            </a:r>
          </a:p>
          <a:p>
            <a:fld id="{CEBAB8D8-52F1-C84F-B10F-7297ED1A804E}" type="datetime1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06/04/2016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i-logo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09055"/>
            <a:ext cx="456705" cy="4567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8618" y="6230367"/>
            <a:ext cx="1919287" cy="6075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GB" dirty="0" smtClean="0"/>
              <a:t>Source: </a:t>
            </a:r>
          </a:p>
          <a:p>
            <a:r>
              <a:rPr lang="en-GB" dirty="0" smtClean="0"/>
              <a:t>Chart has come from …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22337" y="803127"/>
            <a:ext cx="7215333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cs typeface="Source Sans Pro Light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2338" y="1795463"/>
            <a:ext cx="7215187" cy="4237037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967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4B3C943C-C7EA-DE4E-A837-C7221696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spd="slow">
    <p:fade thruBlk="1"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/>
          <a:ea typeface="+mj-ea"/>
          <a:cs typeface="Source Sans Pro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5400" b="0" i="0" kern="1200" baseline="0">
          <a:solidFill>
            <a:schemeClr val="tx1"/>
          </a:solidFill>
          <a:latin typeface="Source Sans Pro Light"/>
          <a:ea typeface="+mn-ea"/>
          <a:cs typeface="Source Sans Pro Light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44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Source Sans Pro Semibold"/>
          <a:ea typeface="+mn-ea"/>
          <a:cs typeface="Source Sans Pro Semi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E1FB-516D-BF42-B5D0-BF9B1D26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55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 Light"/>
          <a:ea typeface="+mj-ea"/>
          <a:cs typeface="Source Sans Pr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Source Sans Pro Light"/>
          <a:ea typeface="+mn-ea"/>
          <a:cs typeface="Source Sans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 Light"/>
          <a:ea typeface="+mn-ea"/>
          <a:cs typeface="Source Sans Pro Light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Source Sans Pro Light"/>
          <a:ea typeface="+mn-ea"/>
          <a:cs typeface="Source Sans Pro Light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b="0" i="0" kern="1200">
          <a:solidFill>
            <a:schemeClr val="tx1"/>
          </a:solidFill>
          <a:latin typeface="Source Sans Pro Semibold"/>
          <a:ea typeface="+mn-ea"/>
          <a:cs typeface="Source Sans Pro Semi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02/02/2016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08B9-F627-A44B-941D-4D9DC672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.tiff"/><Relationship Id="rId3" Type="http://schemas.openxmlformats.org/officeDocument/2006/relationships/hyperlink" Target="http://www.theguardian.com/business/2009/oct/21/mervyn-king-attack-banks-bailou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tiff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5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The case 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for </a:t>
            </a:r>
            <a:r>
              <a:rPr lang="en-US" i="1" dirty="0" smtClean="0">
                <a:latin typeface="Georgia"/>
                <a:cs typeface="Georgia"/>
              </a:rPr>
              <a:t>The </a:t>
            </a:r>
            <a:r>
              <a:rPr lang="en-US" i="1" dirty="0" smtClean="0">
                <a:latin typeface="Georgia"/>
                <a:cs typeface="Georgia"/>
              </a:rPr>
              <a:t>Green New Deal </a:t>
            </a:r>
            <a:r>
              <a:rPr lang="en-US" dirty="0" smtClean="0">
                <a:latin typeface="Georgia"/>
                <a:cs typeface="Georgia"/>
              </a:rPr>
              <a:t/>
            </a:r>
            <a:br>
              <a:rPr lang="en-US" dirty="0" smtClean="0">
                <a:latin typeface="Georgia"/>
                <a:cs typeface="Georgia"/>
              </a:rPr>
            </a:b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4319"/>
            <a:ext cx="6400800" cy="12728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Ann Pettifor</a:t>
            </a:r>
          </a:p>
          <a:p>
            <a:endParaRPr lang="en-US" sz="900" dirty="0" smtClean="0">
              <a:latin typeface="Source Sans Pro"/>
              <a:cs typeface="Source Sans Pro"/>
            </a:endParaRPr>
          </a:p>
          <a:p>
            <a:r>
              <a:rPr lang="en-US" sz="1600" dirty="0">
                <a:latin typeface="Georgia"/>
                <a:cs typeface="Georgia"/>
              </a:rPr>
              <a:t>7</a:t>
            </a:r>
            <a:r>
              <a:rPr lang="en-US" sz="1600" dirty="0" smtClean="0">
                <a:latin typeface="Georgia"/>
                <a:cs typeface="Georgia"/>
              </a:rPr>
              <a:t> April 2016 – Framing the Economic Narrative</a:t>
            </a:r>
          </a:p>
          <a:p>
            <a:endParaRPr lang="en-US" sz="800" dirty="0" smtClean="0">
              <a:latin typeface="Source Sans Pro"/>
              <a:cs typeface="Source Sans Pro"/>
            </a:endParaRPr>
          </a:p>
        </p:txBody>
      </p:sp>
      <p:pic>
        <p:nvPicPr>
          <p:cNvPr id="9" name="Picture 8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64" y="5310666"/>
            <a:ext cx="3548272" cy="1039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7209" y="6350059"/>
            <a:ext cx="274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ource Sans Pro"/>
                <a:cs typeface="Source Sans Pro"/>
              </a:rPr>
              <a:t>www.primeeconomics.org</a:t>
            </a:r>
            <a:endParaRPr lang="en-US" dirty="0" smtClean="0">
              <a:latin typeface="Source Sans Pro"/>
              <a:cs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271" y="2056686"/>
            <a:ext cx="76336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Transforming </a:t>
            </a:r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every building  into a power station </a:t>
            </a:r>
            <a: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</a:t>
            </a:r>
            <a:r>
              <a:rPr lang="en-US" sz="3200" dirty="0" err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decentralising</a:t>
            </a:r>
            <a: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the grid</a:t>
            </a:r>
          </a:p>
          <a:p>
            <a:endParaRPr lang="en-US" sz="3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Upgrading 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&amp; diversifying Britain’s </a:t>
            </a:r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transport networks 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– especially railways - 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to </a:t>
            </a:r>
            <a: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make low-carbon travel a 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reality</a:t>
            </a:r>
            <a:endParaRPr lang="en-US" sz="32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sz="32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	</a:t>
            </a:r>
          </a:p>
          <a:p>
            <a:endParaRPr lang="en-US" dirty="0"/>
          </a:p>
        </p:txBody>
      </p:sp>
      <p:pic>
        <p:nvPicPr>
          <p:cNvPr id="3" name="Picture 2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739" y="760288"/>
            <a:ext cx="718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Above all, the Green New Deal needs to </a:t>
            </a:r>
            <a:r>
              <a:rPr lang="en-US" sz="4000" i="1" dirty="0" err="1" smtClean="0">
                <a:solidFill>
                  <a:schemeClr val="bg1"/>
                </a:solidFill>
              </a:rPr>
              <a:t>mobilise</a:t>
            </a:r>
            <a:r>
              <a:rPr lang="en-US" sz="4000" i="1" dirty="0" smtClean="0">
                <a:solidFill>
                  <a:schemeClr val="bg1"/>
                </a:solidFill>
              </a:rPr>
              <a:t> ….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934" y="3030876"/>
            <a:ext cx="758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‘Carbon Army’ 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of ‘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green collar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’ skilled and unskilled workers </a:t>
            </a:r>
          </a:p>
          <a:p>
            <a:endParaRPr lang="en-US" sz="3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- scientists, architects, designers, engineers, builders, carpenters, technicians, plasterers etc…</a:t>
            </a:r>
            <a:endParaRPr lang="en-US" sz="3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724" y="924674"/>
            <a:ext cx="715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Part of a shift….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658" y="2917861"/>
            <a:ext cx="669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…away from 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financial services 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and 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consumption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as main drivers of the economy</a:t>
            </a:r>
            <a:endParaRPr lang="en-US" sz="3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" name="Picture 4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37" y="667821"/>
            <a:ext cx="8537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smtClean="0">
                <a:solidFill>
                  <a:schemeClr val="bg1"/>
                </a:solidFill>
                <a:latin typeface="Georgia"/>
                <a:cs typeface="Georgia"/>
              </a:rPr>
              <a:t>John McDonnell: Fiscal Rules speech 11 March, 2016 </a:t>
            </a:r>
            <a:endParaRPr lang="en-GB" sz="4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06" y="2558265"/>
            <a:ext cx="8907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 smtClean="0"/>
              <a:t>“</a:t>
            </a:r>
            <a:r>
              <a:rPr lang="en-US" sz="3200" dirty="0" smtClean="0">
                <a:solidFill>
                  <a:schemeClr val="bg1"/>
                </a:solidFill>
              </a:rPr>
              <a:t>Our </a:t>
            </a:r>
            <a:r>
              <a:rPr lang="en-US" sz="3200" dirty="0">
                <a:solidFill>
                  <a:schemeClr val="bg1"/>
                </a:solidFill>
              </a:rPr>
              <a:t>Fiscal Credibility Rule will provide us with the means to finance vital infrastructure, whether it is </a:t>
            </a:r>
            <a:r>
              <a:rPr lang="en-US" sz="3200" i="1" dirty="0"/>
              <a:t>high-speed broadband </a:t>
            </a:r>
            <a:r>
              <a:rPr lang="en-US" sz="3200" dirty="0">
                <a:solidFill>
                  <a:schemeClr val="bg1"/>
                </a:solidFill>
              </a:rPr>
              <a:t>or new </a:t>
            </a:r>
            <a:r>
              <a:rPr lang="en-US" sz="3200" i="1" dirty="0"/>
              <a:t>rail connections </a:t>
            </a:r>
            <a:r>
              <a:rPr lang="en-US" sz="3200" dirty="0">
                <a:solidFill>
                  <a:schemeClr val="bg1"/>
                </a:solidFill>
              </a:rPr>
              <a:t>in the </a:t>
            </a:r>
            <a:r>
              <a:rPr lang="en-US" sz="3200" dirty="0" smtClean="0">
                <a:solidFill>
                  <a:schemeClr val="bg1"/>
                </a:solidFill>
              </a:rPr>
              <a:t>North……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37" y="667821"/>
            <a:ext cx="8537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smtClean="0">
                <a:solidFill>
                  <a:schemeClr val="bg1"/>
                </a:solidFill>
                <a:latin typeface="Georgia"/>
                <a:cs typeface="Georgia"/>
              </a:rPr>
              <a:t>John McDonnell: Fiscal Rules speech 11 March, 2016 </a:t>
            </a:r>
            <a:endParaRPr lang="en-GB" sz="4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06" y="2558265"/>
            <a:ext cx="8907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 smtClean="0">
                <a:solidFill>
                  <a:schemeClr val="bg1"/>
                </a:solidFill>
              </a:rPr>
              <a:t>“……It </a:t>
            </a:r>
            <a:r>
              <a:rPr lang="en-US" sz="3200" dirty="0">
                <a:solidFill>
                  <a:schemeClr val="bg1"/>
                </a:solidFill>
              </a:rPr>
              <a:t>is essential for our future prosperity that we retain the ability </a:t>
            </a:r>
            <a:r>
              <a:rPr lang="en-US" sz="3200" i="1" dirty="0"/>
              <a:t>to borrow </a:t>
            </a:r>
            <a:r>
              <a:rPr lang="en-US" sz="3200" dirty="0">
                <a:solidFill>
                  <a:schemeClr val="bg1"/>
                </a:solidFill>
              </a:rPr>
              <a:t>for investing in capital projects </a:t>
            </a:r>
            <a:r>
              <a:rPr lang="en-US" sz="3200" i="1" dirty="0"/>
              <a:t>which over time will pay for themselves</a:t>
            </a:r>
            <a:r>
              <a:rPr lang="en-US" sz="3200" i="1" dirty="0" smtClean="0"/>
              <a:t>.”</a:t>
            </a:r>
          </a:p>
          <a:p>
            <a:pPr fontAlgn="base"/>
            <a:endParaRPr lang="en-US" sz="3200" dirty="0"/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The multiplier </a:t>
            </a:r>
            <a:endParaRPr lang="en-US" sz="4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eorgia"/>
                <a:cs typeface="Georgia"/>
              </a:rPr>
              <a:t>IMF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staff note that, </a:t>
            </a:r>
            <a:endParaRPr lang="en-GB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bg1"/>
                </a:solidFill>
                <a:latin typeface="Georgia"/>
                <a:cs typeface="Georgia"/>
              </a:rPr>
              <a:t>“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despite their expected benefits, </a:t>
            </a:r>
            <a:r>
              <a:rPr lang="en-GB" i="1" dirty="0">
                <a:latin typeface="Georgia"/>
                <a:cs typeface="Georgia"/>
              </a:rPr>
              <a:t>multipliers 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are not widely used by economists in operational work.” </a:t>
            </a:r>
            <a:endParaRPr lang="en-GB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en-GB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GB" sz="2400" dirty="0">
                <a:latin typeface="Georgia"/>
                <a:cs typeface="Georgia"/>
              </a:rPr>
              <a:t>(</a:t>
            </a:r>
            <a:r>
              <a:rPr lang="en-GB" sz="2400" dirty="0" err="1">
                <a:latin typeface="Georgia"/>
                <a:cs typeface="Georgia"/>
              </a:rPr>
              <a:t>Eyraud</a:t>
            </a:r>
            <a:r>
              <a:rPr lang="en-GB" sz="2400" dirty="0">
                <a:latin typeface="Georgia"/>
                <a:cs typeface="Georgia"/>
              </a:rPr>
              <a:t> and Weber, 2012, 2013). </a:t>
            </a:r>
            <a:endParaRPr lang="en-US" sz="2400" dirty="0">
              <a:latin typeface="Georgia"/>
              <a:cs typeface="Georgia"/>
            </a:endParaRPr>
          </a:p>
          <a:p>
            <a:endParaRPr lang="en-US" dirty="0"/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The multiplier </a:t>
            </a:r>
            <a:endParaRPr lang="en-US" sz="4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87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Georgia"/>
                <a:cs typeface="Georgia"/>
              </a:rPr>
              <a:t>IMF: </a:t>
            </a:r>
            <a:endParaRPr lang="en-GB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GB" dirty="0" smtClean="0">
              <a:latin typeface="Georgia"/>
              <a:cs typeface="Georgia"/>
            </a:endParaRPr>
          </a:p>
          <a:p>
            <a:pPr marL="0" indent="0">
              <a:spcBef>
                <a:spcPts val="168"/>
              </a:spcBef>
              <a:buNone/>
            </a:pPr>
            <a:r>
              <a:rPr lang="en-GB" dirty="0" smtClean="0">
                <a:latin typeface="Georgia"/>
                <a:cs typeface="Georgia"/>
              </a:rPr>
              <a:t>“……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government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investment, via </a:t>
            </a:r>
            <a:r>
              <a:rPr lang="en-GB" i="1" dirty="0">
                <a:latin typeface="Georgia"/>
                <a:cs typeface="Georgia"/>
              </a:rPr>
              <a:t>the multiplier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will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then feed back in the form of </a:t>
            </a:r>
            <a:r>
              <a:rPr lang="en-GB" i="1" dirty="0">
                <a:latin typeface="Georgia"/>
                <a:cs typeface="Georgia"/>
              </a:rPr>
              <a:t>higher tax revenues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, because of the effect of investment on </a:t>
            </a:r>
            <a:r>
              <a:rPr lang="en-GB" i="1" dirty="0">
                <a:latin typeface="Georgia"/>
                <a:cs typeface="Georgia"/>
              </a:rPr>
              <a:t>employment, incomes and GDP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.” </a:t>
            </a:r>
          </a:p>
          <a:p>
            <a:pPr marL="0" indent="0">
              <a:buNone/>
            </a:pPr>
            <a:endParaRPr lang="en-GB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GB" sz="2400" dirty="0" smtClean="0">
                <a:latin typeface="Georgia"/>
                <a:cs typeface="Georgia"/>
              </a:rPr>
              <a:t>(</a:t>
            </a:r>
            <a:r>
              <a:rPr lang="en-GB" sz="2400" dirty="0" err="1">
                <a:latin typeface="Georgia"/>
                <a:cs typeface="Georgia"/>
              </a:rPr>
              <a:t>Eyraud</a:t>
            </a:r>
            <a:r>
              <a:rPr lang="en-GB" sz="2400" dirty="0">
                <a:latin typeface="Georgia"/>
                <a:cs typeface="Georgia"/>
              </a:rPr>
              <a:t> and Weber, 2012, 2013). </a:t>
            </a:r>
            <a:r>
              <a:rPr lang="en-GB" sz="2400" dirty="0" smtClean="0">
                <a:latin typeface="Georgia"/>
                <a:cs typeface="Georgia"/>
              </a:rPr>
              <a:t> 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65" y="13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In other words…</a:t>
            </a:r>
            <a:endParaRPr lang="en-US" sz="40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Public investment </a:t>
            </a:r>
            <a:r>
              <a:rPr lang="en-US" i="1" dirty="0" smtClean="0"/>
              <a:t>will pay for itself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30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173" y="2342508"/>
            <a:ext cx="61747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“I’m afraid there’s no money.” </a:t>
            </a:r>
            <a:endParaRPr lang="en-US" sz="3200" i="1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sz="32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Liam </a:t>
            </a:r>
            <a:r>
              <a:rPr lang="en-US" dirty="0"/>
              <a:t>Byrne MP, in a note for his successor when leaving the Treasury, 6 April </a:t>
            </a:r>
            <a:r>
              <a:rPr lang="en-US" dirty="0" smtClean="0"/>
              <a:t>2010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7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562" y="318499"/>
            <a:ext cx="774671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The state has no source of money, </a:t>
            </a:r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other than the money people earn themselves. If the state wishes to spend more it can only do so </a:t>
            </a:r>
            <a: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by borrowing your savings</a:t>
            </a:r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, or </a:t>
            </a:r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by taxing you more</a:t>
            </a:r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. And it’s no good thinking that someone else will pay. That someone else is you."</a:t>
            </a:r>
          </a:p>
          <a:p>
            <a:endParaRPr lang="en-US" sz="32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There is no such thing as public money. </a:t>
            </a:r>
            <a:endParaRPr lang="en-US" sz="3200" i="1" dirty="0" smtClean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There </a:t>
            </a:r>
            <a:r>
              <a:rPr lang="en-US" sz="3200" i="1" dirty="0">
                <a:latin typeface="Georgia" charset="0"/>
                <a:ea typeface="Georgia" charset="0"/>
                <a:cs typeface="Georgia" charset="0"/>
              </a:rPr>
              <a:t>is only taxpayers’ money</a:t>
            </a:r>
            <a:r>
              <a:rPr lang="en-US" sz="3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.” </a:t>
            </a:r>
          </a:p>
          <a:p>
            <a:endParaRPr lang="en-US" sz="32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err="1"/>
              <a:t>Mrs</a:t>
            </a:r>
            <a:r>
              <a:rPr lang="en-US" dirty="0"/>
              <a:t> Thatcher, speech to Conservative Party Conference, October, 1983.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NDfullscreenbackdrop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1125538"/>
            <a:ext cx="6588125" cy="2809875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800" dirty="0">
                <a:solidFill>
                  <a:srgbClr val="00B050"/>
                </a:solidFill>
                <a:latin typeface="Georgia"/>
                <a:cs typeface="Georgia"/>
              </a:rPr>
              <a:t>The case for the Green New Deal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7950" y="616585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  <a:latin typeface="Georgia"/>
                <a:cs typeface="Georgia"/>
              </a:rPr>
              <a:t>Green New Deal Group</a:t>
            </a:r>
          </a:p>
        </p:txBody>
      </p:sp>
    </p:spTree>
    <p:extLst>
      <p:ext uri="{BB962C8B-B14F-4D97-AF65-F5344CB8AC3E}">
        <p14:creationId xmlns:p14="http://schemas.microsoft.com/office/powerpoint/2010/main" val="8566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126" y="2188396"/>
            <a:ext cx="6698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“We know that </a:t>
            </a:r>
            <a:r>
              <a:rPr lang="en-US" sz="3200" i="1" dirty="0" smtClean="0"/>
              <a:t>there is no such thing as public money </a:t>
            </a:r>
            <a:r>
              <a:rPr lang="en-US" sz="3200" dirty="0" smtClean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chemeClr val="bg1"/>
                </a:solidFill>
              </a:rPr>
              <a:t>there is only taxpayers’ money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dirty="0"/>
              <a:t>David Cameron, on the campaign trail, 6 April,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22651" cy="1633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19" y="1746607"/>
            <a:ext cx="8846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“To </a:t>
            </a:r>
            <a:r>
              <a:rPr lang="en-US" sz="3200" dirty="0">
                <a:solidFill>
                  <a:schemeClr val="bg1"/>
                </a:solidFill>
              </a:rPr>
              <a:t>paraphrase a great wartime leader, never in the field of financial </a:t>
            </a:r>
            <a:r>
              <a:rPr lang="en-US" sz="3200" dirty="0" err="1">
                <a:solidFill>
                  <a:schemeClr val="bg1"/>
                </a:solidFill>
              </a:rPr>
              <a:t>endeavour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/>
              <a:t>has so much money been owed by so few to so many. </a:t>
            </a:r>
            <a:r>
              <a:rPr lang="en-US" sz="3200" dirty="0">
                <a:solidFill>
                  <a:schemeClr val="bg1"/>
                </a:solidFill>
              </a:rPr>
              <a:t>And, one might add, so far with little real </a:t>
            </a:r>
            <a:r>
              <a:rPr lang="en-US" sz="3200" dirty="0" smtClean="0">
                <a:solidFill>
                  <a:schemeClr val="bg1"/>
                </a:solidFill>
              </a:rPr>
              <a:t>reform…"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attacked the decision to prop up so-called casino banking, </a:t>
            </a:r>
            <a:r>
              <a:rPr lang="en-US" sz="3200" i="1" dirty="0">
                <a:hlinkClick r:id="rId3"/>
              </a:rPr>
              <a:t>and described the £</a:t>
            </a:r>
            <a:r>
              <a:rPr lang="en-US" sz="3200" i="1" dirty="0" smtClean="0">
                <a:hlinkClick r:id="rId3"/>
              </a:rPr>
              <a:t>1trillion </a:t>
            </a:r>
            <a:r>
              <a:rPr lang="en-US" sz="3200" i="1" dirty="0">
                <a:hlinkClick r:id="rId3"/>
              </a:rPr>
              <a:t>government support of the sector</a:t>
            </a:r>
            <a:r>
              <a:rPr lang="en-US" sz="3200" dirty="0">
                <a:solidFill>
                  <a:schemeClr val="bg1"/>
                </a:solidFill>
              </a:rPr>
              <a:t> as </a:t>
            </a:r>
            <a:r>
              <a:rPr lang="en-US" sz="3200" i="1" dirty="0"/>
              <a:t>"breathtaking</a:t>
            </a:r>
            <a:r>
              <a:rPr lang="en-US" sz="3200" dirty="0" smtClean="0">
                <a:solidFill>
                  <a:schemeClr val="bg1"/>
                </a:solidFill>
              </a:rPr>
              <a:t>".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5667" y="780836"/>
            <a:ext cx="591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Governor </a:t>
            </a:r>
            <a:r>
              <a:rPr lang="en-US" sz="2000" dirty="0" err="1" smtClean="0">
                <a:solidFill>
                  <a:schemeClr val="bg1"/>
                </a:solidFill>
              </a:rPr>
              <a:t>Mervyn</a:t>
            </a:r>
            <a:r>
              <a:rPr lang="en-US" sz="2000" dirty="0" smtClean="0">
                <a:solidFill>
                  <a:schemeClr val="bg1"/>
                </a:solidFill>
              </a:rPr>
              <a:t> King, Bank of England, October, 2009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Masaaki_Shirakaw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759" cy="240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314325" y="3732709"/>
            <a:ext cx="8223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Georgia" charset="0"/>
              </a:rPr>
              <a:t>One week after Tsunami of March </a:t>
            </a:r>
            <a:r>
              <a:rPr lang="en-US" altLang="en-US" sz="3200" dirty="0" smtClean="0">
                <a:solidFill>
                  <a:schemeClr val="bg1"/>
                </a:solidFill>
                <a:latin typeface="Georgia" charset="0"/>
              </a:rPr>
              <a:t>11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Georgia" charset="0"/>
              </a:rPr>
              <a:t>th</a:t>
            </a:r>
            <a:r>
              <a:rPr lang="en-US" altLang="en-US" sz="3200" dirty="0" smtClean="0">
                <a:solidFill>
                  <a:schemeClr val="bg1"/>
                </a:solidFill>
                <a:latin typeface="Georgia" charset="0"/>
              </a:rPr>
              <a:t>, 2011 </a:t>
            </a:r>
            <a:r>
              <a:rPr lang="en-US" altLang="en-US" sz="3200" dirty="0">
                <a:solidFill>
                  <a:schemeClr val="bg1"/>
                </a:solidFill>
                <a:latin typeface="Georgia" charset="0"/>
              </a:rPr>
              <a:t>the Bank of Japan made more than </a:t>
            </a:r>
            <a:r>
              <a:rPr lang="en-US" altLang="en-US" sz="3200" i="1" dirty="0">
                <a:latin typeface="Georgia" charset="0"/>
              </a:rPr>
              <a:t>€2.6 trillion</a:t>
            </a:r>
            <a:r>
              <a:rPr lang="en-US" altLang="en-US" sz="3200" dirty="0">
                <a:solidFill>
                  <a:schemeClr val="bg1"/>
                </a:solidFill>
                <a:latin typeface="Georgia" charset="0"/>
              </a:rPr>
              <a:t> (30 trillion yen) available for Japanese ‘</a:t>
            </a:r>
            <a:r>
              <a:rPr lang="en-US" altLang="en-US" sz="3200" dirty="0" smtClean="0">
                <a:solidFill>
                  <a:schemeClr val="bg1"/>
                </a:solidFill>
                <a:latin typeface="Georgia" charset="0"/>
              </a:rPr>
              <a:t>reconstruction.  </a:t>
            </a:r>
            <a:endParaRPr lang="en-US" altLang="en-US" sz="3200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-1" y="2827102"/>
            <a:ext cx="5280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Governor </a:t>
            </a:r>
            <a:r>
              <a:rPr lang="en-US" altLang="en-US" sz="2000" dirty="0" err="1">
                <a:solidFill>
                  <a:srgbClr val="000000"/>
                </a:solidFill>
                <a:latin typeface="Calibri" charset="0"/>
              </a:rPr>
              <a:t>Misaaki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charset="0"/>
              </a:rPr>
              <a:t>Shirakawa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 of the Bank of Japan</a:t>
            </a:r>
          </a:p>
        </p:txBody>
      </p:sp>
      <p:pic>
        <p:nvPicPr>
          <p:cNvPr id="5" name="Picture 4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How to raise finance &amp; increase national income ? </a:t>
            </a:r>
            <a:endParaRPr lang="en-US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By the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terribly simply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idea that in cooperation with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the monetary authorities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the Bank of England, the Treasury and the Debt Management Office (DMO)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the sale of valuable government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assets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–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gilts or bonds (amongst the safest collateral in the world) 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can, and do finance public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works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expenditures</a:t>
            </a:r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And the equally simple reality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That,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through </a:t>
            </a: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the multiplier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equation, the newly generated saving could be shown to be equal to the original expenditure. </a:t>
            </a:r>
          </a:p>
          <a:p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In other words, the investment would “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pay for itself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"</a:t>
            </a:r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139"/>
            <a:ext cx="8296382" cy="41184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ource Sans Pro Light"/>
                <a:cs typeface="Source Sans Pro Light"/>
              </a:rPr>
              <a:t>					</a:t>
            </a:r>
          </a:p>
          <a:p>
            <a:pPr marL="0" indent="0">
              <a:buNone/>
            </a:pPr>
            <a:endParaRPr lang="en-GB" dirty="0" smtClean="0">
              <a:latin typeface="Source Sans Pro Light"/>
              <a:cs typeface="Source Sans Pro Light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</a:t>
            </a:r>
            <a:r>
              <a:rPr lang="en-GB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olicy </a:t>
            </a: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should not be about </a:t>
            </a:r>
            <a:r>
              <a:rPr lang="en-GB" i="1" dirty="0">
                <a:latin typeface="Georgia" charset="0"/>
                <a:ea typeface="Georgia" charset="0"/>
                <a:cs typeface="Georgia" charset="0"/>
              </a:rPr>
              <a:t>the design </a:t>
            </a: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of fiscal </a:t>
            </a:r>
            <a:r>
              <a:rPr lang="en-GB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rules</a:t>
            </a:r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530" y="791110"/>
            <a:ext cx="770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			Policy and the fiscal rule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5" y="1500027"/>
            <a:ext cx="8815227" cy="4272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We ask: what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fiscal rule or rules are compatible with an economic </a:t>
            </a:r>
            <a:r>
              <a:rPr lang="en-GB" i="1" dirty="0">
                <a:latin typeface="Georgia"/>
                <a:cs typeface="Georgia"/>
              </a:rPr>
              <a:t>strategy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aimed at </a:t>
            </a:r>
            <a:r>
              <a:rPr lang="en-GB" i="1" dirty="0">
                <a:latin typeface="Georgia"/>
                <a:cs typeface="Georgia"/>
              </a:rPr>
              <a:t>boosting national income </a:t>
            </a:r>
            <a:r>
              <a:rPr lang="en-GB" dirty="0">
                <a:latin typeface="Georgia"/>
                <a:cs typeface="Georgia"/>
              </a:rPr>
              <a:t>-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investment, economic activity, </a:t>
            </a:r>
            <a:r>
              <a:rPr lang="en-GB" i="1" dirty="0">
                <a:latin typeface="Georgia"/>
                <a:cs typeface="Georgia"/>
              </a:rPr>
              <a:t>employment,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wages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and tax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revenues – in order to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finance </a:t>
            </a:r>
            <a:r>
              <a:rPr lang="en-GB" i="1" dirty="0" smtClean="0">
                <a:solidFill>
                  <a:schemeClr val="bg1"/>
                </a:solidFill>
                <a:latin typeface="Georgia"/>
                <a:cs typeface="Georgia"/>
              </a:rPr>
              <a:t>The 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Green New Deal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&amp; tackle climate change?</a:t>
            </a:r>
          </a:p>
          <a:p>
            <a:pPr marL="0" indent="0">
              <a:buNone/>
            </a:pPr>
            <a:endParaRPr lang="en-GB" dirty="0" smtClean="0"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789" y="554804"/>
            <a:ext cx="7911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The Green New Deal approach?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The economic strategy? 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96"/>
            <a:ext cx="8229600" cy="4852167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With help of BoE and capital markets,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raising </a:t>
            </a:r>
          </a:p>
          <a:p>
            <a:pPr marL="0" indent="0">
              <a:buNone/>
            </a:pP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finance from gilt sales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for the purpose of </a:t>
            </a:r>
          </a:p>
          <a:p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“Investing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in capital projects which over time </a:t>
            </a: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will pay for themselves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.” 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(John McDonnell 11 March, 2016)</a:t>
            </a:r>
            <a:r>
              <a:rPr lang="en-US" sz="18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endParaRPr lang="en-US" sz="1800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en-US" sz="1800" dirty="0">
              <a:solidFill>
                <a:schemeClr val="bg1"/>
              </a:solidFill>
              <a:latin typeface="Georgia"/>
              <a:cs typeface="Georgi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Thereby eliminating </a:t>
            </a:r>
            <a:r>
              <a:rPr lang="en-US" i="1" dirty="0" smtClean="0">
                <a:latin typeface="Georgia"/>
                <a:cs typeface="Georgia"/>
              </a:rPr>
              <a:t>slack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, closing the </a:t>
            </a:r>
            <a:r>
              <a:rPr lang="en-US" i="1" dirty="0" smtClean="0">
                <a:latin typeface="Georgia"/>
                <a:cs typeface="Georgia"/>
              </a:rPr>
              <a:t>output gap </a:t>
            </a:r>
          </a:p>
          <a:p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Investing in the ‘</a:t>
            </a:r>
            <a:r>
              <a:rPr lang="en-US" i="1" dirty="0" smtClean="0">
                <a:latin typeface="Georgia"/>
                <a:cs typeface="Georgia"/>
              </a:rPr>
              <a:t>green collar carbon army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’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  <a:p>
            <a:r>
              <a:rPr lang="en-US" i="1" dirty="0">
                <a:latin typeface="Georgia"/>
                <a:cs typeface="Georgia"/>
              </a:rPr>
              <a:t>U</a:t>
            </a:r>
            <a:r>
              <a:rPr lang="en-US" i="1" dirty="0" smtClean="0">
                <a:latin typeface="Georgia"/>
                <a:cs typeface="Georgia"/>
              </a:rPr>
              <a:t>pgrading skills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, and </a:t>
            </a:r>
            <a:r>
              <a:rPr lang="en-US" i="1" dirty="0" smtClean="0">
                <a:latin typeface="Georgia"/>
                <a:cs typeface="Georgia"/>
              </a:rPr>
              <a:t>raising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/>
                <a:cs typeface="Georgia"/>
              </a:rPr>
              <a:t>incomes and </a:t>
            </a:r>
            <a:r>
              <a:rPr lang="en-US" i="1" dirty="0" smtClean="0">
                <a:latin typeface="Georgia"/>
                <a:cs typeface="Georgia"/>
              </a:rPr>
              <a:t>wages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sz="1800" dirty="0" smtClean="0">
              <a:latin typeface="Georgia" charset="0"/>
              <a:ea typeface="Georgia" charset="0"/>
              <a:cs typeface="Georgia" charset="0"/>
            </a:endParaRPr>
          </a:p>
          <a:p>
            <a:endParaRPr lang="en-US" sz="18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The result? 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An increase in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national income </a:t>
            </a:r>
            <a:endParaRPr lang="en-US" i="1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Labour</a:t>
            </a:r>
            <a:r>
              <a:rPr lang="en-US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&amp; Tory record: UK Investment vs G7 </a:t>
            </a:r>
            <a:endParaRPr lang="en-US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24932" cy="4580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627" y="6472719"/>
            <a:ext cx="569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7516591" cy="4572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4000" dirty="0">
                <a:latin typeface="Georgia"/>
                <a:cs typeface="Georgia"/>
              </a:rPr>
              <a:t>The Green New Deal Group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8137525" cy="4176712"/>
          </a:xfrm>
          <a:noFill/>
        </p:spPr>
        <p:txBody>
          <a:bodyPr/>
          <a:lstStyle/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Larry Elliott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Economics Editor of the Guardian</a:t>
            </a: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Colin Hines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Co-Director of Finance for the Future</a:t>
            </a: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Tony Juniper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Environmentalist and </a:t>
            </a:r>
            <a:r>
              <a:rPr lang="en-GB" altLang="en-US" sz="2800" baseline="8000" dirty="0" smtClean="0">
                <a:solidFill>
                  <a:srgbClr val="000000"/>
                </a:solidFill>
                <a:latin typeface="Georgia"/>
                <a:cs typeface="Georgia"/>
              </a:rPr>
              <a:t>Sustainability Consultant</a:t>
            </a:r>
            <a:endParaRPr lang="en-GB" altLang="en-US" sz="2800" dirty="0">
              <a:solidFill>
                <a:srgbClr val="000000"/>
              </a:solidFill>
              <a:latin typeface="Georgia"/>
              <a:cs typeface="Georgia"/>
            </a:endParaRP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Jeremy Leggett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founder and Chairman of Solar Century and </a:t>
            </a:r>
            <a:r>
              <a:rPr lang="en-GB" altLang="en-US" sz="2800" baseline="8000" dirty="0" err="1">
                <a:solidFill>
                  <a:srgbClr val="000000"/>
                </a:solidFill>
                <a:latin typeface="Georgia"/>
                <a:cs typeface="Georgia"/>
              </a:rPr>
              <a:t>SolarAid</a:t>
            </a:r>
            <a:endParaRPr lang="en-GB" altLang="en-US" sz="2800" baseline="8000" dirty="0">
              <a:solidFill>
                <a:srgbClr val="000000"/>
              </a:solidFill>
              <a:latin typeface="Georgia"/>
              <a:cs typeface="Georgia"/>
            </a:endParaRP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Caroline Lucas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Green Party of England and Wales MEP</a:t>
            </a: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Richard Murphy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Co-Director of Finance for the Future and Director of Tax Research LLP</a:t>
            </a: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Ann Pettifor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former head of the Jubilee 2000, fellow,</a:t>
            </a: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GB" altLang="en-US" sz="2800" b="1" baseline="8000" dirty="0" err="1">
                <a:solidFill>
                  <a:srgbClr val="000000"/>
                </a:solidFill>
                <a:latin typeface="Georgia"/>
                <a:cs typeface="Georgia"/>
              </a:rPr>
              <a:t>nef</a:t>
            </a: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(new economics foundation) and</a:t>
            </a:r>
            <a:r>
              <a:rPr lang="en-GB" altLang="en-US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director,</a:t>
            </a:r>
            <a:r>
              <a:rPr lang="en-GB" altLang="en-US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Advocacy International</a:t>
            </a:r>
            <a:endParaRPr lang="en-GB" altLang="en-US" sz="2800" dirty="0">
              <a:solidFill>
                <a:srgbClr val="000000"/>
              </a:solidFill>
              <a:latin typeface="Georgia"/>
              <a:cs typeface="Georgia"/>
            </a:endParaRP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Charles </a:t>
            </a:r>
            <a:r>
              <a:rPr lang="en-GB" altLang="en-US" sz="2800" b="1" baseline="8000" dirty="0" err="1">
                <a:solidFill>
                  <a:srgbClr val="000000"/>
                </a:solidFill>
                <a:latin typeface="Georgia"/>
                <a:cs typeface="Georgia"/>
              </a:rPr>
              <a:t>Secrett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Advisor on Sustainable Development, former Director of Friends of the Earth</a:t>
            </a:r>
          </a:p>
          <a:p>
            <a:pPr marL="269875" indent="-269875" algn="l" eaLnBrk="1" hangingPunct="1">
              <a:lnSpc>
                <a:spcPct val="90000"/>
              </a:lnSpc>
              <a:buFontTx/>
              <a:buChar char="•"/>
              <a:tabLst>
                <a:tab pos="354013" algn="l"/>
              </a:tabLst>
            </a:pPr>
            <a:r>
              <a:rPr lang="en-GB" altLang="en-US" sz="2800" b="1" baseline="8000" dirty="0">
                <a:solidFill>
                  <a:srgbClr val="000000"/>
                </a:solidFill>
                <a:latin typeface="Georgia"/>
                <a:cs typeface="Georgia"/>
              </a:rPr>
              <a:t>Andrew Simms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, Policy Director of </a:t>
            </a:r>
            <a:r>
              <a:rPr lang="en-GB" altLang="en-US" sz="2800" b="1" baseline="8000" dirty="0" err="1">
                <a:solidFill>
                  <a:srgbClr val="000000"/>
                </a:solidFill>
                <a:latin typeface="Georgia"/>
                <a:cs typeface="Georgia"/>
              </a:rPr>
              <a:t>nef</a:t>
            </a:r>
            <a:r>
              <a:rPr lang="en-GB" altLang="en-US" sz="2800" baseline="8000" dirty="0">
                <a:solidFill>
                  <a:srgbClr val="000000"/>
                </a:solidFill>
                <a:latin typeface="Georgia"/>
                <a:cs typeface="Georgia"/>
              </a:rPr>
              <a:t> (the new economics foundation)</a:t>
            </a:r>
          </a:p>
          <a:p>
            <a:pPr marL="269875" indent="-269875" algn="l" eaLnBrk="1" hangingPunct="1">
              <a:lnSpc>
                <a:spcPct val="90000"/>
              </a:lnSpc>
              <a:tabLst>
                <a:tab pos="354013" algn="l"/>
              </a:tabLst>
            </a:pPr>
            <a:endParaRPr lang="en-US" altLang="en-US" sz="2800" baseline="80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8054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600" dirty="0" err="1">
                <a:latin typeface="Georgia"/>
                <a:cs typeface="Georgia"/>
              </a:rPr>
              <a:t>www.greennewdealgroup.org</a:t>
            </a:r>
            <a:endParaRPr lang="en-US" altLang="en-US" sz="2600" dirty="0">
              <a:latin typeface="Georgia"/>
              <a:cs typeface="Georgia"/>
            </a:endParaRPr>
          </a:p>
        </p:txBody>
      </p:sp>
      <p:pic>
        <p:nvPicPr>
          <p:cNvPr id="6" name="Picture 5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0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Total investment since 2007 as % GDP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444"/>
            <a:ext cx="9144000" cy="48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We need at least £40bn p.a. for the Green New Deal 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If Britain invested an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additional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£40bn a year to finance the Green New Deal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energy, transport, retrofitting buildings, flood protection - we would reach same level of investment as % of GDP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as Germany and the US. </a:t>
            </a:r>
          </a:p>
        </p:txBody>
      </p:sp>
    </p:spTree>
    <p:extLst>
      <p:ext uri="{BB962C8B-B14F-4D97-AF65-F5344CB8AC3E}">
        <p14:creationId xmlns:p14="http://schemas.microsoft.com/office/powerpoint/2010/main" val="10466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Public investment in 2016/17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approx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£73bn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gross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(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about 4% GDP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)  </a:t>
            </a:r>
          </a:p>
          <a:p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If this was raised by £40bn – to £115bn a year gross (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about 6.0% GDP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)…  </a:t>
            </a:r>
          </a:p>
          <a:p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Public investment of 6.5% of GDP 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…would return public investment levels to those of the mid-Thatcher years.</a:t>
            </a:r>
          </a:p>
          <a:p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I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n 1984-5 – gross investment was 6% of GDP.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565"/>
            <a:ext cx="9144000" cy="5496128"/>
          </a:xfrm>
          <a:prstGeom prst="rect">
            <a:avLst/>
          </a:prstGeom>
        </p:spPr>
      </p:pic>
      <p:pic>
        <p:nvPicPr>
          <p:cNvPr id="5" name="Picture 4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325366" y="1592494"/>
            <a:ext cx="20549" cy="275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94572" y="1592494"/>
            <a:ext cx="41095" cy="2753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390472" y="1592494"/>
            <a:ext cx="30822" cy="275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893906" y="1592494"/>
            <a:ext cx="41096" cy="275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407613" y="1592494"/>
            <a:ext cx="92468" cy="275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82993" y="4345969"/>
            <a:ext cx="30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596009" y="1592494"/>
            <a:ext cx="10274" cy="275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8096036" y="1592494"/>
            <a:ext cx="10274" cy="275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0" y="1417638"/>
            <a:ext cx="8969339" cy="54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Osborne: </a:t>
            </a:r>
            <a:r>
              <a:rPr lang="en-US" sz="4000" i="1" dirty="0" smtClean="0">
                <a:latin typeface="Georgia" charset="0"/>
                <a:ea typeface="Georgia" charset="0"/>
                <a:cs typeface="Georgia" charset="0"/>
              </a:rPr>
              <a:t>shrinking national income</a:t>
            </a:r>
            <a:endParaRPr lang="en-US" sz="4000" i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Cuts in gross investment (of about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£120bn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a fall from 5.5% of GDP to 3.9% (gross) 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=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slow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recovery </a:t>
            </a:r>
            <a:endParaRPr lang="en-US" dirty="0" smtClean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= means government </a:t>
            </a: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tax receipts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so </a:t>
            </a: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that despite significant cuts to public services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UK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are set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 borrow over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£50 billion more over 2015-16 than </a:t>
            </a: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government </a:t>
            </a: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originally planned. </a:t>
            </a:r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“…..you </a:t>
            </a:r>
            <a:r>
              <a:rPr lang="en-US" sz="4000" i="1" dirty="0">
                <a:solidFill>
                  <a:schemeClr val="bg1"/>
                </a:solidFill>
                <a:latin typeface="Georgia"/>
                <a:cs typeface="Georgia"/>
              </a:rPr>
              <a:t>will never </a:t>
            </a:r>
            <a:r>
              <a:rPr lang="en-US" sz="4000" i="1" dirty="0">
                <a:latin typeface="Georgia"/>
                <a:cs typeface="Georgia"/>
              </a:rPr>
              <a:t>balance the budget</a:t>
            </a:r>
            <a:r>
              <a:rPr lang="en-US" sz="4000" i="1" dirty="0">
                <a:solidFill>
                  <a:schemeClr val="bg1"/>
                </a:solidFill>
                <a:latin typeface="Georgia"/>
                <a:cs typeface="Georgia"/>
              </a:rPr>
              <a:t> through measures which </a:t>
            </a:r>
            <a:r>
              <a:rPr lang="en-US" sz="4000" i="1" dirty="0">
                <a:latin typeface="Georgia"/>
                <a:cs typeface="Georgia"/>
              </a:rPr>
              <a:t>reduce the national </a:t>
            </a:r>
            <a:r>
              <a:rPr lang="en-US" sz="4000" i="1" dirty="0" smtClean="0">
                <a:latin typeface="Georgia"/>
                <a:cs typeface="Georgia"/>
              </a:rPr>
              <a:t>income” </a:t>
            </a:r>
          </a:p>
          <a:p>
            <a:endParaRPr lang="en-US" sz="4000" i="1" dirty="0"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Georgia"/>
                <a:cs typeface="Georgia"/>
              </a:rPr>
              <a:t>Keynes in conversation with Josiah Stamp on BBC, January, 1933. </a:t>
            </a:r>
            <a:endParaRPr lang="en-US" sz="1800" dirty="0"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647273" y="1489753"/>
            <a:ext cx="76645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3200" dirty="0">
              <a:solidFill>
                <a:srgbClr val="000000"/>
              </a:solidFill>
              <a:latin typeface="Georgia" charset="0"/>
            </a:endParaRPr>
          </a:p>
          <a:p>
            <a:pPr eaLnBrk="1" hangingPunct="1"/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Just as work – </a:t>
            </a:r>
            <a:r>
              <a:rPr lang="en-GB" altLang="en-US" sz="3200" i="1" dirty="0">
                <a:latin typeface="Georgia" charset="0"/>
              </a:rPr>
              <a:t>paid employment </a:t>
            </a:r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– makes things </a:t>
            </a:r>
            <a:r>
              <a:rPr lang="en-GB" altLang="en-US" sz="3200" i="1" dirty="0">
                <a:latin typeface="Georgia" charset="0"/>
              </a:rPr>
              <a:t>affordable </a:t>
            </a:r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for the individual, </a:t>
            </a:r>
          </a:p>
          <a:p>
            <a:pPr eaLnBrk="1" hangingPunct="1"/>
            <a:endParaRPr lang="en-GB" altLang="en-US" sz="3200" dirty="0">
              <a:solidFill>
                <a:srgbClr val="000000"/>
              </a:solidFill>
              <a:latin typeface="Georgia" charset="0"/>
            </a:endParaRPr>
          </a:p>
          <a:p>
            <a:pPr eaLnBrk="1" hangingPunct="1"/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so </a:t>
            </a:r>
            <a:r>
              <a:rPr lang="en-GB" altLang="en-US" sz="3200" i="1" dirty="0" smtClean="0">
                <a:latin typeface="Georgia" charset="0"/>
              </a:rPr>
              <a:t>full, well-paid and skilled </a:t>
            </a:r>
            <a:r>
              <a:rPr lang="en-GB" altLang="en-US" sz="3200" i="1" dirty="0">
                <a:latin typeface="Georgia" charset="0"/>
              </a:rPr>
              <a:t>employment </a:t>
            </a:r>
            <a:r>
              <a:rPr lang="en-GB" altLang="en-US" sz="3200" i="1" dirty="0" smtClean="0">
                <a:latin typeface="Georgia" charset="0"/>
              </a:rPr>
              <a:t>generates tax income and</a:t>
            </a:r>
            <a:r>
              <a:rPr lang="en-GB" altLang="en-US" sz="3200" b="1" i="1" dirty="0" smtClean="0">
                <a:latin typeface="Georgia" charset="0"/>
              </a:rPr>
              <a:t> 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makes </a:t>
            </a:r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things </a:t>
            </a:r>
            <a:r>
              <a:rPr lang="en-GB" altLang="en-US" sz="3200" i="1" dirty="0">
                <a:latin typeface="Georgia" charset="0"/>
              </a:rPr>
              <a:t>affordable</a:t>
            </a:r>
            <a:r>
              <a:rPr lang="en-GB" altLang="en-US" sz="3200" dirty="0">
                <a:latin typeface="Georgia" charset="0"/>
              </a:rPr>
              <a:t> </a:t>
            </a:r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for government. </a:t>
            </a:r>
          </a:p>
          <a:p>
            <a:pPr eaLnBrk="1" hangingPunct="1"/>
            <a:endParaRPr lang="en-GB" altLang="en-US" sz="3200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3" name="Picture 2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387" y="339047"/>
            <a:ext cx="868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Skilled, well-paid &amp; full employment - key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i="1" dirty="0" smtClean="0">
              <a:latin typeface="Georgia"/>
              <a:cs typeface="Georgia"/>
            </a:endParaRPr>
          </a:p>
          <a:p>
            <a:pPr marL="0" indent="0" algn="ctr">
              <a:buNone/>
            </a:pPr>
            <a:endParaRPr lang="en-GB" i="1" dirty="0"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chemeClr val="bg1"/>
                </a:solidFill>
                <a:latin typeface="Georgia"/>
                <a:cs typeface="Georgia"/>
              </a:rPr>
              <a:t>“…..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real wages in the UK have declined and are still </a:t>
            </a:r>
            <a:r>
              <a:rPr lang="en-GB" i="1" dirty="0" smtClean="0">
                <a:latin typeface="Georgia"/>
                <a:cs typeface="Georgia"/>
              </a:rPr>
              <a:t>5% </a:t>
            </a:r>
            <a:r>
              <a:rPr lang="en-GB" i="1" dirty="0">
                <a:latin typeface="Georgia"/>
                <a:cs typeface="Georgia"/>
              </a:rPr>
              <a:t>lower 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than at the start of the recession, whereas </a:t>
            </a:r>
            <a:r>
              <a:rPr lang="en-GB" i="1" dirty="0">
                <a:latin typeface="Georgia"/>
                <a:cs typeface="Georgia"/>
              </a:rPr>
              <a:t>in the US they increased.</a:t>
            </a:r>
            <a:endParaRPr lang="en-GB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Source Sans Pro Light"/>
              <a:cs typeface="Source Sans Pro Light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031" y="703106"/>
            <a:ext cx="873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Osborne s</a:t>
            </a:r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hrinking income.. </a:t>
            </a:r>
            <a:r>
              <a:rPr lang="en-US" sz="3600" i="1" dirty="0">
                <a:solidFill>
                  <a:schemeClr val="bg1"/>
                </a:solidFill>
                <a:latin typeface="Georgia"/>
                <a:cs typeface="Georgia"/>
              </a:rPr>
              <a:t>f</a:t>
            </a:r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alling </a:t>
            </a:r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wages </a:t>
            </a:r>
            <a:endParaRPr lang="en-US" sz="36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59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68030" y="2277081"/>
            <a:ext cx="72009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 smtClean="0">
                <a:latin typeface="Georgia"/>
                <a:cs typeface="Georgia"/>
              </a:rPr>
              <a:t>The </a:t>
            </a:r>
            <a:r>
              <a:rPr lang="en-GB" altLang="en-US" sz="3200" dirty="0">
                <a:latin typeface="Georgia"/>
                <a:cs typeface="Georgia"/>
              </a:rPr>
              <a:t>need to address triple crunch –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3200" dirty="0">
                <a:latin typeface="Georgia"/>
                <a:cs typeface="Georgia"/>
              </a:rPr>
              <a:t>  financial </a:t>
            </a:r>
            <a:r>
              <a:rPr lang="en-GB" altLang="en-US" sz="3200" dirty="0" smtClean="0">
                <a:latin typeface="Georgia"/>
                <a:cs typeface="Georgia"/>
              </a:rPr>
              <a:t>crisis </a:t>
            </a:r>
            <a:endParaRPr lang="en-GB" altLang="en-US" sz="3200" dirty="0">
              <a:latin typeface="Georgia"/>
              <a:cs typeface="Georgia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3200" dirty="0">
                <a:latin typeface="Georgia"/>
                <a:cs typeface="Georgia"/>
              </a:rPr>
              <a:t>  peak oil </a:t>
            </a:r>
            <a:endParaRPr lang="en-GB" altLang="en-US" sz="3200" dirty="0" smtClean="0">
              <a:latin typeface="Georgia"/>
              <a:cs typeface="Georgia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3200" dirty="0" smtClean="0">
                <a:latin typeface="Georgia"/>
                <a:cs typeface="Georgia"/>
              </a:rPr>
              <a:t> climate change</a:t>
            </a:r>
            <a:endParaRPr lang="en-GB" altLang="en-US" sz="3200" dirty="0">
              <a:latin typeface="Georgia"/>
              <a:cs typeface="Georgia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2" y="0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546" y="606175"/>
            <a:ext cx="644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What informed development of The Green New Deal in 2008?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i="1" dirty="0" smtClean="0">
              <a:latin typeface="Source Sans Pro Light"/>
              <a:cs typeface="Source Sans Pro Light"/>
            </a:endParaRPr>
          </a:p>
          <a:p>
            <a:pPr marL="0" indent="0" algn="ctr">
              <a:buNone/>
            </a:pPr>
            <a:endParaRPr lang="en-GB" i="1" dirty="0">
              <a:latin typeface="Source Sans Pro Light"/>
              <a:cs typeface="Source Sans Pro Light"/>
            </a:endParaRPr>
          </a:p>
          <a:p>
            <a:pPr marL="0" indent="0" algn="ctr">
              <a:buNone/>
            </a:pPr>
            <a:r>
              <a:rPr lang="en-GB" i="1" dirty="0" smtClean="0">
                <a:latin typeface="Source Sans Pro Light"/>
                <a:cs typeface="Source Sans Pro Light"/>
              </a:rPr>
              <a:t>“</a:t>
            </a:r>
            <a:r>
              <a:rPr lang="en-GB" sz="3600" i="1" dirty="0" smtClean="0">
                <a:latin typeface="Georgia"/>
                <a:cs typeface="Georgia"/>
              </a:rPr>
              <a:t>Fifty</a:t>
            </a:r>
            <a:r>
              <a:rPr lang="en-GB" sz="3600" i="1" dirty="0">
                <a:latin typeface="Georgia"/>
                <a:cs typeface="Georgia"/>
              </a:rPr>
              <a:t>-five </a:t>
            </a:r>
            <a:r>
              <a:rPr lang="en-GB" sz="3600" i="1" dirty="0" err="1">
                <a:latin typeface="Georgia"/>
                <a:cs typeface="Georgia"/>
              </a:rPr>
              <a:t>percent</a:t>
            </a:r>
            <a:r>
              <a:rPr lang="en-GB" sz="3600" i="1" dirty="0">
                <a:latin typeface="Georgia"/>
                <a:cs typeface="Georgia"/>
              </a:rPr>
              <a:t> 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of the jobs created since 2008 are </a:t>
            </a:r>
            <a:r>
              <a:rPr lang="en-GB" sz="3600" i="1" dirty="0">
                <a:latin typeface="Georgia"/>
                <a:cs typeface="Georgia"/>
              </a:rPr>
              <a:t>part-</a:t>
            </a:r>
            <a:r>
              <a:rPr lang="en-GB" sz="3600" i="1" dirty="0" smtClean="0">
                <a:latin typeface="Georgia"/>
                <a:cs typeface="Georgia"/>
              </a:rPr>
              <a:t>time…</a:t>
            </a:r>
            <a:r>
              <a:rPr lang="en-GB" sz="3600" i="1" dirty="0" smtClean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endParaRPr lang="en-US"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84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i="1" dirty="0">
                <a:latin typeface="Georgia"/>
                <a:cs typeface="Georgia"/>
              </a:rPr>
              <a:t>“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There has also been a sharp rise in the self-employment rate which is </a:t>
            </a:r>
            <a:r>
              <a:rPr lang="en-GB" sz="3600" i="1" dirty="0">
                <a:latin typeface="Georgia"/>
                <a:cs typeface="Georgia"/>
              </a:rPr>
              <a:t>up 700,000,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 but more self-employment doesn’t seem to be better. A typical self-employed person is </a:t>
            </a:r>
            <a:r>
              <a:rPr lang="en-GB" sz="3600" i="1" dirty="0">
                <a:latin typeface="Georgia"/>
                <a:cs typeface="Georgia"/>
              </a:rPr>
              <a:t>paid less 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than a typical </a:t>
            </a:r>
            <a:r>
              <a:rPr lang="en-GB" sz="3600" i="1" dirty="0" smtClean="0">
                <a:solidFill>
                  <a:schemeClr val="bg1"/>
                </a:solidFill>
                <a:latin typeface="Georgia"/>
                <a:cs typeface="Georgia"/>
              </a:rPr>
              <a:t>employee…. </a:t>
            </a:r>
            <a:endParaRPr lang="en-US" sz="36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The incomes of the self-employed are </a:t>
            </a:r>
            <a:r>
              <a:rPr lang="en-GB" sz="3600" i="1" dirty="0">
                <a:latin typeface="Georgia"/>
                <a:cs typeface="Georgia"/>
              </a:rPr>
              <a:t>down 22% 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since the start of the recession. The self-employed are especially likely now to say they are underemployed</a:t>
            </a:r>
            <a:r>
              <a:rPr lang="en-GB" sz="3600" i="1" dirty="0" smtClean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endParaRPr lang="en-GB" sz="36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61" y="4934438"/>
            <a:ext cx="8229600" cy="628850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Georgia"/>
                <a:cs typeface="Georgia"/>
              </a:rPr>
              <a:t>Mark Carney, governor of the Bank of England, speech, 19 January, 2016. “The turn of the year” </a:t>
            </a:r>
            <a:r>
              <a:rPr lang="en-GB" sz="2400" b="1" dirty="0">
                <a:latin typeface="Georgia"/>
                <a:cs typeface="Georgia"/>
              </a:rPr>
              <a:t/>
            </a:r>
            <a:br>
              <a:rPr lang="en-GB" sz="2400" b="1" dirty="0">
                <a:latin typeface="Georgia"/>
                <a:cs typeface="Georgia"/>
              </a:rPr>
            </a:b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59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“In the wake of the crisis, one reason that headline unemployment has not been a sufficient summary statistic for slack in the labour market is because of </a:t>
            </a:r>
            <a:r>
              <a:rPr lang="en-GB" sz="3600" i="1" dirty="0">
                <a:latin typeface="Georgia"/>
                <a:cs typeface="Georgia"/>
              </a:rPr>
              <a:t>underemployment 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of those </a:t>
            </a:r>
            <a:r>
              <a:rPr lang="en-GB" sz="3600" i="1" dirty="0">
                <a:latin typeface="Georgia"/>
                <a:cs typeface="Georgia"/>
              </a:rPr>
              <a:t>in work.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 </a:t>
            </a:r>
            <a:endParaRPr lang="en-US"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UK gives workers less employment protection than most of the 70 states the OECD monitors.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i="1" dirty="0" smtClean="0"/>
              <a:t>UK offers least protection</a:t>
            </a:r>
            <a:r>
              <a:rPr lang="en-US" dirty="0" smtClean="0">
                <a:solidFill>
                  <a:schemeClr val="bg1"/>
                </a:solidFill>
              </a:rPr>
              <a:t>, above only the US (no protection by OECD standards) and Canada.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2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i="1" dirty="0" smtClean="0">
              <a:latin typeface="Source Sans Pro Light"/>
              <a:cs typeface="Source Sans Pro Light"/>
            </a:endParaRPr>
          </a:p>
          <a:p>
            <a:pPr marL="0" indent="0" algn="ctr">
              <a:buNone/>
            </a:pPr>
            <a:r>
              <a:rPr lang="en-GB" sz="3600" i="1" dirty="0" smtClean="0">
                <a:solidFill>
                  <a:schemeClr val="bg1"/>
                </a:solidFill>
                <a:latin typeface="Georgia"/>
                <a:cs typeface="Georgia"/>
              </a:rPr>
              <a:t>“It </a:t>
            </a:r>
            <a:r>
              <a:rPr lang="en-GB" sz="3600" i="1" dirty="0">
                <a:solidFill>
                  <a:schemeClr val="bg1"/>
                </a:solidFill>
                <a:latin typeface="Georgia"/>
                <a:cs typeface="Georgia"/>
              </a:rPr>
              <a:t>looks more like a labour market disaster to me than a miracle.</a:t>
            </a:r>
            <a:r>
              <a:rPr lang="en-GB" sz="3600" i="1" dirty="0" smtClean="0">
                <a:solidFill>
                  <a:schemeClr val="bg1"/>
                </a:solidFill>
                <a:latin typeface="Georgia"/>
                <a:cs typeface="Georgia"/>
              </a:rPr>
              <a:t>”</a:t>
            </a:r>
          </a:p>
          <a:p>
            <a:pPr marL="0" indent="0" algn="ctr">
              <a:buNone/>
            </a:pPr>
            <a:endParaRPr lang="en-GB" i="1" dirty="0">
              <a:solidFill>
                <a:schemeClr val="bg1"/>
              </a:solidFill>
              <a:latin typeface="Source Sans Pro Light"/>
              <a:cs typeface="Source Sans Pro Light"/>
            </a:endParaRPr>
          </a:p>
          <a:p>
            <a:pPr marL="0" indent="0">
              <a:buNone/>
            </a:pPr>
            <a:r>
              <a:rPr lang="en-GB" sz="2400" dirty="0" smtClean="0">
                <a:latin typeface="Georgia"/>
                <a:cs typeface="Georgia"/>
              </a:rPr>
              <a:t>David </a:t>
            </a:r>
            <a:r>
              <a:rPr lang="en-GB" sz="2400" dirty="0" err="1" smtClean="0">
                <a:latin typeface="Georgia"/>
                <a:cs typeface="Georgia"/>
              </a:rPr>
              <a:t>Blanchflower</a:t>
            </a:r>
            <a:r>
              <a:rPr lang="en-GB" sz="2400" dirty="0" smtClean="0">
                <a:latin typeface="Georgia"/>
                <a:cs typeface="Georgia"/>
              </a:rPr>
              <a:t>, The Spectator, December, 2015  </a:t>
            </a:r>
            <a:endParaRPr lang="en-GB" sz="2400" dirty="0">
              <a:latin typeface="Georgia"/>
              <a:cs typeface="Georgia"/>
            </a:endParaRPr>
          </a:p>
          <a:p>
            <a:endParaRPr lang="en-US" dirty="0">
              <a:latin typeface="Source Sans Pro Light"/>
              <a:cs typeface="Source Sans Pro Light"/>
            </a:endParaRPr>
          </a:p>
          <a:p>
            <a:endParaRPr lang="en-US" dirty="0">
              <a:latin typeface="Source Sans Pro Light"/>
              <a:cs typeface="Source Sans Pro Light"/>
            </a:endParaRPr>
          </a:p>
          <a:p>
            <a:endParaRPr lang="en-US" dirty="0"/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Falling incomes and wages reflected in rise in borrowing </a:t>
            </a:r>
            <a:endParaRPr lang="en-US" sz="4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5" name="Content Placeholder 4" descr="Screen Shot 2016-02-03 at 11.51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4" b="18154"/>
          <a:stretch>
            <a:fillRect/>
          </a:stretch>
        </p:blipFill>
        <p:spPr>
          <a:xfrm>
            <a:off x="457200" y="1459648"/>
            <a:ext cx="8229600" cy="4525963"/>
          </a:xfrm>
        </p:spPr>
      </p:pic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1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Georgia"/>
                <a:cs typeface="Georgia"/>
              </a:rPr>
              <a:t>The dominant economic model applied in the UK, but also in the world, is motivated by an arbitrary threshold for public debt set by, amongst others, economists Kenneth </a:t>
            </a:r>
            <a:r>
              <a:rPr lang="en-GB" dirty="0" err="1">
                <a:solidFill>
                  <a:srgbClr val="000000"/>
                </a:solidFill>
                <a:latin typeface="Georgia"/>
                <a:cs typeface="Georgia"/>
              </a:rPr>
              <a:t>Rogoff</a:t>
            </a:r>
            <a:r>
              <a:rPr lang="en-GB" dirty="0">
                <a:solidFill>
                  <a:srgbClr val="000000"/>
                </a:solidFill>
                <a:latin typeface="Georgia"/>
                <a:cs typeface="Georgia"/>
              </a:rPr>
              <a:t> and Carmen Reinhart in a 2010 paper: </a:t>
            </a:r>
            <a:endParaRPr lang="en-GB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endParaRPr lang="en-GB" sz="3600" i="1" dirty="0">
              <a:latin typeface="Source Sans Pro Light"/>
              <a:cs typeface="Source Sans Pro Light"/>
            </a:endParaRPr>
          </a:p>
          <a:p>
            <a:pPr marL="0" indent="0" algn="ctr">
              <a:buNone/>
            </a:pPr>
            <a:r>
              <a:rPr lang="en-GB" sz="2000" i="1" dirty="0" smtClean="0">
                <a:latin typeface="Georgia"/>
                <a:cs typeface="Georgia"/>
              </a:rPr>
              <a:t>Growth </a:t>
            </a:r>
            <a:r>
              <a:rPr lang="en-GB" sz="2000" i="1" dirty="0">
                <a:latin typeface="Georgia"/>
                <a:cs typeface="Georgia"/>
              </a:rPr>
              <a:t>in a Time of Debt (</a:t>
            </a:r>
            <a:r>
              <a:rPr lang="en-GB" sz="2000" dirty="0">
                <a:latin typeface="Georgia"/>
                <a:cs typeface="Georgia"/>
              </a:rPr>
              <a:t>NBER Working Paper No. 15639, January 2010). </a:t>
            </a:r>
            <a:endParaRPr lang="en-US" sz="2000" dirty="0"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Georgia"/>
                <a:cs typeface="Georgia"/>
              </a:rPr>
              <a:t>Rogoff</a:t>
            </a:r>
            <a:r>
              <a:rPr lang="en-US" sz="3600" dirty="0" smtClean="0">
                <a:latin typeface="Georgia"/>
                <a:cs typeface="Georgia"/>
              </a:rPr>
              <a:t> and Reinhart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Source Sans Pro Light"/>
              <a:cs typeface="Source Sans Pro Light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The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authors assume that 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“</a:t>
            </a:r>
            <a:r>
              <a:rPr lang="en-GB" i="1" dirty="0">
                <a:latin typeface="Georgia"/>
                <a:cs typeface="Georgia"/>
              </a:rPr>
              <a:t>taxes ultimately need to be raised 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to achieve debt sustainability” </a:t>
            </a:r>
            <a:r>
              <a:rPr lang="en-GB" i="1" dirty="0" smtClean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They then go on to acknowledge</a:t>
            </a:r>
            <a:r>
              <a:rPr lang="en-GB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Georgia"/>
                <a:cs typeface="Georgia"/>
              </a:rPr>
              <a:t>“that the distortionary impact (of raised taxes) is </a:t>
            </a:r>
            <a:r>
              <a:rPr lang="en-GB" i="1" dirty="0">
                <a:latin typeface="Georgia"/>
                <a:cs typeface="Georgia"/>
              </a:rPr>
              <a:t>likely to lower potential output.</a:t>
            </a:r>
            <a:r>
              <a:rPr lang="en-GB" i="1" dirty="0" smtClean="0">
                <a:latin typeface="Georgia"/>
                <a:cs typeface="Georgia"/>
              </a:rPr>
              <a:t>”</a:t>
            </a:r>
            <a:endParaRPr lang="en-US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50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Georgia"/>
                <a:cs typeface="Georgia"/>
              </a:rPr>
              <a:t>Rogoff</a:t>
            </a:r>
            <a:r>
              <a:rPr lang="en-US" sz="3600" dirty="0" smtClean="0">
                <a:latin typeface="Georgia"/>
                <a:cs typeface="Georgia"/>
              </a:rPr>
              <a:t> and Reinhart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Georgia"/>
              <a:cs typeface="Georgia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Georgia"/>
                <a:cs typeface="Georgia"/>
              </a:rPr>
              <a:t>They </a:t>
            </a:r>
            <a:r>
              <a:rPr lang="en-GB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lang="en-GB" dirty="0" smtClean="0">
                <a:solidFill>
                  <a:srgbClr val="000000"/>
                </a:solidFill>
                <a:latin typeface="Georgia"/>
                <a:cs typeface="Georgia"/>
              </a:rPr>
              <a:t>rgue</a:t>
            </a:r>
            <a:r>
              <a:rPr lang="en-GB" i="1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</a:p>
          <a:p>
            <a:pPr marL="0" indent="0" algn="ctr">
              <a:buNone/>
            </a:pPr>
            <a:r>
              <a:rPr lang="en-GB" i="1" dirty="0" smtClean="0">
                <a:latin typeface="Georgia"/>
                <a:cs typeface="Georgia"/>
              </a:rPr>
              <a:t>“that </a:t>
            </a:r>
            <a:r>
              <a:rPr lang="en-GB" i="1" dirty="0">
                <a:latin typeface="Georgia"/>
                <a:cs typeface="Georgia"/>
              </a:rPr>
              <a:t>governments can also tighten by reducing </a:t>
            </a:r>
            <a:r>
              <a:rPr lang="en-GB" i="1" dirty="0" smtClean="0">
                <a:latin typeface="Georgia"/>
                <a:cs typeface="Georgia"/>
              </a:rPr>
              <a:t>spending ….</a:t>
            </a:r>
          </a:p>
          <a:p>
            <a:r>
              <a:rPr lang="en-GB" dirty="0" smtClean="0">
                <a:solidFill>
                  <a:srgbClr val="000000"/>
                </a:solidFill>
                <a:latin typeface="Georgia"/>
                <a:cs typeface="Georgia"/>
              </a:rPr>
              <a:t>And then acknowledge that reducing spending</a:t>
            </a:r>
            <a:endParaRPr lang="en-GB" dirty="0">
              <a:solidFill>
                <a:srgbClr val="000000"/>
              </a:solidFill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GB" i="1" dirty="0" smtClean="0">
                <a:latin typeface="Georgia"/>
                <a:cs typeface="Georgia"/>
              </a:rPr>
              <a:t>“can </a:t>
            </a:r>
            <a:r>
              <a:rPr lang="en-GB" i="1" dirty="0">
                <a:latin typeface="Georgia"/>
                <a:cs typeface="Georgia"/>
              </a:rPr>
              <a:t>also be contractionary.” </a:t>
            </a:r>
            <a:endParaRPr lang="en-GB" i="1" dirty="0" smtClean="0">
              <a:latin typeface="Georgia"/>
              <a:cs typeface="Georgia"/>
            </a:endParaRPr>
          </a:p>
          <a:p>
            <a:endParaRPr lang="en-GB" i="1" dirty="0">
              <a:latin typeface="Source Sans Pro Light"/>
              <a:cs typeface="Source Sans Pro Light"/>
            </a:endParaRPr>
          </a:p>
          <a:p>
            <a:endParaRPr lang="en-GB" i="1" dirty="0">
              <a:latin typeface="Source Sans Pro Light"/>
              <a:cs typeface="Source Sans Pro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43838" y="1828401"/>
            <a:ext cx="85318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eaLnBrk="1" hangingPunct="1">
              <a:spcBef>
                <a:spcPct val="50000"/>
              </a:spcBef>
              <a:buFont typeface="Arial"/>
              <a:buChar char="•"/>
            </a:pPr>
            <a:endParaRPr lang="en-GB" altLang="en-US" sz="3200" dirty="0" smtClean="0">
              <a:latin typeface="Georgia"/>
              <a:cs typeface="Georgia"/>
            </a:endParaRPr>
          </a:p>
          <a:p>
            <a:pPr marL="914400" lvl="1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GB" altLang="en-US" sz="3200" dirty="0" smtClean="0">
                <a:latin typeface="Georgia"/>
                <a:cs typeface="Georgia"/>
              </a:rPr>
              <a:t>industry</a:t>
            </a:r>
            <a:endParaRPr lang="en-GB" altLang="en-US" sz="3200" dirty="0">
              <a:latin typeface="Georgia"/>
              <a:cs typeface="Georgia"/>
            </a:endParaRPr>
          </a:p>
          <a:p>
            <a:pPr marL="914400" lvl="1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GB" altLang="en-US" sz="3200" dirty="0">
                <a:latin typeface="Georgia"/>
                <a:cs typeface="Georgia"/>
              </a:rPr>
              <a:t>L</a:t>
            </a:r>
            <a:r>
              <a:rPr lang="en-GB" altLang="en-US" sz="3200" dirty="0" smtClean="0">
                <a:latin typeface="Georgia"/>
                <a:cs typeface="Georgia"/>
              </a:rPr>
              <a:t>abour </a:t>
            </a:r>
            <a:r>
              <a:rPr lang="en-GB" altLang="en-US" sz="3200" dirty="0">
                <a:latin typeface="Georgia"/>
                <a:cs typeface="Georgia"/>
              </a:rPr>
              <a:t>and </a:t>
            </a:r>
            <a:endParaRPr lang="en-GB" altLang="en-US" sz="3200" dirty="0" smtClean="0">
              <a:latin typeface="Georgia"/>
              <a:cs typeface="Georgia"/>
            </a:endParaRPr>
          </a:p>
          <a:p>
            <a:pPr marL="914400" lvl="1" indent="-457200" eaLnBrk="1" hangingPunct="1">
              <a:spcBef>
                <a:spcPct val="50000"/>
              </a:spcBef>
              <a:buFont typeface="Arial"/>
              <a:buChar char="•"/>
            </a:pPr>
            <a:r>
              <a:rPr lang="en-GB" altLang="en-US" sz="3200" dirty="0" smtClean="0">
                <a:latin typeface="Georgia"/>
                <a:cs typeface="Georgia"/>
              </a:rPr>
              <a:t>the </a:t>
            </a:r>
            <a:r>
              <a:rPr lang="en-GB" altLang="en-US" sz="3200" dirty="0">
                <a:latin typeface="Georgia"/>
                <a:cs typeface="Georgia"/>
              </a:rPr>
              <a:t>green movement 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3200" dirty="0" smtClean="0">
                <a:latin typeface="Georgia"/>
                <a:cs typeface="Georgia"/>
              </a:rPr>
              <a:t>….</a:t>
            </a:r>
            <a:r>
              <a:rPr lang="en-GB" altLang="en-US" sz="3200" dirty="0" smtClean="0">
                <a:latin typeface="Georgia"/>
                <a:cs typeface="Georgia"/>
              </a:rPr>
              <a:t>to challenge </a:t>
            </a:r>
            <a:r>
              <a:rPr lang="en-GB" altLang="en-US" sz="3200" dirty="0">
                <a:latin typeface="Georgia"/>
                <a:cs typeface="Georgia"/>
              </a:rPr>
              <a:t>dominance </a:t>
            </a:r>
            <a:r>
              <a:rPr lang="en-GB" altLang="en-US" sz="3200" dirty="0" smtClean="0">
                <a:latin typeface="Georgia"/>
                <a:cs typeface="Georgia"/>
              </a:rPr>
              <a:t>of </a:t>
            </a:r>
            <a:r>
              <a:rPr lang="en-GB" altLang="en-US" sz="3200" dirty="0">
                <a:latin typeface="Georgia"/>
                <a:cs typeface="Georgia"/>
              </a:rPr>
              <a:t>finance sector over the real economy </a:t>
            </a:r>
            <a:r>
              <a:rPr lang="en-GB" altLang="en-US" sz="3200" dirty="0" smtClean="0">
                <a:latin typeface="Georgia"/>
                <a:cs typeface="Georgia"/>
              </a:rPr>
              <a:t>and </a:t>
            </a:r>
            <a:r>
              <a:rPr lang="en-GB" altLang="en-US" sz="3200" dirty="0">
                <a:latin typeface="Georgia"/>
                <a:cs typeface="Georgia"/>
              </a:rPr>
              <a:t>ecosystem </a:t>
            </a:r>
          </a:p>
          <a:p>
            <a:pPr eaLnBrk="1" hangingPunct="1">
              <a:spcBef>
                <a:spcPct val="50000"/>
              </a:spcBef>
            </a:pPr>
            <a:endParaRPr lang="en-GB" altLang="en-US" sz="3200" dirty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450" y="234412"/>
            <a:ext cx="69656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GB" altLang="en-US" sz="4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marL="0" lvl="1"/>
            <a:r>
              <a:rPr lang="en-GB" alt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The </a:t>
            </a:r>
            <a:r>
              <a:rPr lang="en-GB" altLang="en-US" sz="4000" i="1" dirty="0">
                <a:solidFill>
                  <a:schemeClr val="bg1"/>
                </a:solidFill>
                <a:latin typeface="Georgia"/>
                <a:cs typeface="Georgia"/>
              </a:rPr>
              <a:t>need to build an alliance </a:t>
            </a:r>
            <a:r>
              <a:rPr lang="en-GB" alt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between… </a:t>
            </a:r>
            <a:endParaRPr lang="en-GB" altLang="en-US" sz="40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en-US" dirty="0"/>
          </a:p>
        </p:txBody>
      </p:sp>
      <p:pic>
        <p:nvPicPr>
          <p:cNvPr id="5" name="Picture 4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Government debt as % GDP, Maastricht definition</a:t>
            </a:r>
            <a:endParaRPr lang="en-US" sz="2800" dirty="0"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  <p:pic>
        <p:nvPicPr>
          <p:cNvPr id="7" name="Picture 6" descr="sf_oct15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6" y="1008241"/>
            <a:ext cx="7319128" cy="4973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4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Disinflation, </a:t>
            </a:r>
            <a:r>
              <a:rPr lang="en-US" sz="3600" i="1" dirty="0" err="1" smtClean="0">
                <a:solidFill>
                  <a:schemeClr val="bg1"/>
                </a:solidFill>
                <a:latin typeface="Georgia"/>
                <a:cs typeface="Georgia"/>
              </a:rPr>
              <a:t>noflation</a:t>
            </a:r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, deflation</a:t>
            </a:r>
            <a:endParaRPr lang="en-US" sz="36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Georgia"/>
              <a:cs typeface="Georgia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In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April 2015, the UK slipped into deflation when </a:t>
            </a:r>
            <a:r>
              <a:rPr lang="en-GB" i="1" dirty="0">
                <a:latin typeface="Georgia"/>
                <a:cs typeface="Georgia"/>
              </a:rPr>
              <a:t>prices fell by 0.1%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in the year to April. </a:t>
            </a:r>
            <a:endParaRPr lang="en-GB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en-GB" dirty="0">
              <a:latin typeface="Georgia"/>
              <a:cs typeface="Georgia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Dangerous deflationary </a:t>
            </a:r>
            <a:r>
              <a:rPr 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pressures </a:t>
            </a:r>
            <a:endParaRPr lang="en-US" sz="36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>
              <a:latin typeface="Georgia"/>
              <a:cs typeface="Georgia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In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a deflationary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environment .. </a:t>
            </a:r>
            <a:r>
              <a:rPr lang="en-GB" dirty="0">
                <a:solidFill>
                  <a:schemeClr val="bg1"/>
                </a:solidFill>
                <a:latin typeface="Georgia"/>
                <a:cs typeface="Georgia"/>
              </a:rPr>
              <a:t>where prices, profits and wages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fall, </a:t>
            </a:r>
            <a:r>
              <a:rPr lang="en-GB" i="1" dirty="0" smtClean="0">
                <a:latin typeface="Georgia"/>
                <a:cs typeface="Georgia"/>
              </a:rPr>
              <a:t>the </a:t>
            </a:r>
            <a:r>
              <a:rPr lang="en-GB" i="1" dirty="0">
                <a:latin typeface="Georgia"/>
                <a:cs typeface="Georgia"/>
              </a:rPr>
              <a:t>real value of debt, and the cost of debt repayments </a:t>
            </a:r>
            <a:r>
              <a:rPr lang="en-GB" i="1" dirty="0" smtClean="0">
                <a:latin typeface="Georgia"/>
                <a:cs typeface="Georgia"/>
              </a:rPr>
              <a:t>rises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- inexorably. </a:t>
            </a:r>
          </a:p>
          <a:p>
            <a:endParaRPr lang="en-GB" dirty="0">
              <a:solidFill>
                <a:schemeClr val="bg1"/>
              </a:solidFill>
              <a:latin typeface="Georgia"/>
              <a:cs typeface="Georgia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And there are </a:t>
            </a:r>
            <a:r>
              <a:rPr lang="en-GB" i="1" dirty="0" smtClean="0">
                <a:latin typeface="Georgia"/>
                <a:cs typeface="Georgia"/>
              </a:rPr>
              <a:t>very few tools left in the BoE’s monetary toolbox </a:t>
            </a:r>
            <a:r>
              <a:rPr lang="en-GB" dirty="0" smtClean="0">
                <a:solidFill>
                  <a:schemeClr val="bg1"/>
                </a:solidFill>
                <a:latin typeface="Georgia"/>
                <a:cs typeface="Georgia"/>
              </a:rPr>
              <a:t>with which to deal…</a:t>
            </a:r>
            <a:endParaRPr lang="en-GB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65772"/>
            <a:ext cx="8368301" cy="5160392"/>
          </a:xfrm>
        </p:spPr>
        <p:txBody>
          <a:bodyPr/>
          <a:lstStyle/>
          <a:p>
            <a:endParaRPr lang="en-US" dirty="0" smtClean="0"/>
          </a:p>
          <a:p>
            <a:endParaRPr lang="en-US" sz="40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        </a:t>
            </a:r>
            <a:r>
              <a:rPr lang="en-US" sz="4000" dirty="0" smtClean="0">
                <a:solidFill>
                  <a:schemeClr val="bg1"/>
                </a:solidFill>
              </a:rPr>
              <a:t>So, what must be done </a:t>
            </a:r>
            <a:r>
              <a:rPr lang="en-US" sz="4000" i="1" dirty="0" smtClean="0"/>
              <a:t>to raise 			national income,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i="1" dirty="0" smtClean="0"/>
              <a:t>revive the 						economy</a:t>
            </a:r>
            <a:r>
              <a:rPr lang="en-US" sz="4000" dirty="0" smtClean="0">
                <a:solidFill>
                  <a:schemeClr val="bg1"/>
                </a:solidFill>
              </a:rPr>
              <a:t> and finance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i="1" dirty="0" smtClean="0"/>
              <a:t>The 						Green 	New Deal?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085020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714375" y="6858000"/>
            <a:ext cx="1428750" cy="428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5003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3000375" y="428625"/>
            <a:ext cx="46333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Georgia" pitchFamily="18" charset="0"/>
              </a:rPr>
              <a:t>Keynesian monetary tools for recovery: 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3105121" y="1628954"/>
            <a:ext cx="562791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endParaRPr lang="en-GB" altLang="en-US" sz="3200" dirty="0" smtClean="0">
              <a:solidFill>
                <a:schemeClr val="bg1"/>
              </a:solidFill>
              <a:latin typeface="Georgia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en-US" sz="3200" i="1" dirty="0" smtClean="0">
                <a:solidFill>
                  <a:schemeClr val="bg1"/>
                </a:solidFill>
                <a:latin typeface="Georgia" charset="0"/>
              </a:rPr>
              <a:t>Move </a:t>
            </a:r>
            <a:r>
              <a:rPr lang="en-GB" altLang="en-US" sz="3200" i="1" dirty="0">
                <a:solidFill>
                  <a:schemeClr val="bg1"/>
                </a:solidFill>
                <a:latin typeface="Georgia" charset="0"/>
              </a:rPr>
              <a:t>offshore capitalism back </a:t>
            </a:r>
            <a:r>
              <a:rPr lang="en-GB" altLang="en-US" sz="3200" i="1" dirty="0" smtClean="0">
                <a:solidFill>
                  <a:schemeClr val="bg1"/>
                </a:solidFill>
                <a:latin typeface="Georgia" charset="0"/>
              </a:rPr>
              <a:t>onshore</a:t>
            </a:r>
            <a:r>
              <a:rPr lang="en-GB" altLang="en-US" sz="3200" i="1" dirty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GB" altLang="en-US" sz="3200" i="1" dirty="0" smtClean="0">
                <a:solidFill>
                  <a:schemeClr val="bg1"/>
                </a:solidFill>
                <a:latin typeface="Georgia" charset="0"/>
              </a:rPr>
              <a:t>– </a:t>
            </a:r>
          </a:p>
          <a:p>
            <a:pPr lvl="2" eaLnBrk="1" hangingPunct="1">
              <a:buFont typeface="Arial" charset="0"/>
              <a:buChar char="•"/>
            </a:pPr>
            <a:endParaRPr lang="en-GB" altLang="en-US" sz="3200" i="1" dirty="0">
              <a:latin typeface="Georgia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GB" altLang="en-US" sz="3200" i="1" dirty="0" smtClean="0">
                <a:latin typeface="Georgia" charset="0"/>
              </a:rPr>
              <a:t>Robin Hood taxes – taxing financial flows </a:t>
            </a:r>
          </a:p>
          <a:p>
            <a:pPr lvl="1" eaLnBrk="1" hangingPunct="1"/>
            <a:endParaRPr lang="en-GB" altLang="en-US" sz="3200" dirty="0" smtClean="0">
              <a:solidFill>
                <a:schemeClr val="bg1"/>
              </a:solidFill>
              <a:latin typeface="Georgia" charset="0"/>
            </a:endParaRPr>
          </a:p>
          <a:p>
            <a:pPr lvl="1" eaLnBrk="1" hangingPunct="1"/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 </a:t>
            </a:r>
            <a:endParaRPr lang="en-GB" altLang="en-US" sz="3200" i="1" dirty="0"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GB" alt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6" name="Picture 5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714375" y="6858000"/>
            <a:ext cx="1428750" cy="428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" y="0"/>
            <a:ext cx="2096179" cy="245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2291137" y="428625"/>
            <a:ext cx="5342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Georgia" pitchFamily="18" charset="0"/>
              </a:rPr>
              <a:t>Keynesian monetary tools for recovery: 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2188396" y="1628954"/>
            <a:ext cx="695560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endParaRPr lang="en-GB" altLang="en-US" sz="3200" dirty="0" smtClean="0">
              <a:solidFill>
                <a:schemeClr val="bg1"/>
              </a:solidFill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 Fix </a:t>
            </a:r>
            <a:r>
              <a:rPr lang="en-GB" altLang="en-US" sz="3200" dirty="0">
                <a:solidFill>
                  <a:schemeClr val="bg1"/>
                </a:solidFill>
                <a:latin typeface="Georgia" charset="0"/>
              </a:rPr>
              <a:t>the banks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–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separate 	</a:t>
            </a:r>
            <a:r>
              <a:rPr lang="en-GB" altLang="en-US" sz="3200" i="1" dirty="0" smtClean="0">
                <a:latin typeface="Georgia" charset="0"/>
              </a:rPr>
              <a:t>speculative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from </a:t>
            </a:r>
            <a:r>
              <a:rPr lang="en-GB" altLang="en-US" sz="3200" i="1" dirty="0" smtClean="0">
                <a:latin typeface="Georgia" charset="0"/>
              </a:rPr>
              <a:t>retail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	banking </a:t>
            </a:r>
            <a:endParaRPr lang="en-GB" altLang="en-US" sz="3200" dirty="0">
              <a:solidFill>
                <a:schemeClr val="bg1"/>
              </a:solidFill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i="1" dirty="0" smtClean="0">
                <a:latin typeface="Georgia" charset="0"/>
              </a:rPr>
              <a:t>  Manage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the financial 	system </a:t>
            </a:r>
            <a:endParaRPr lang="en-GB" altLang="en-US" sz="3200" dirty="0" smtClean="0">
              <a:solidFill>
                <a:schemeClr val="bg1"/>
              </a:solidFill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Orderly </a:t>
            </a:r>
            <a:r>
              <a:rPr lang="en-GB" altLang="en-US" sz="3200" i="1" dirty="0">
                <a:latin typeface="Georgia" charset="0"/>
              </a:rPr>
              <a:t>re-</a:t>
            </a:r>
            <a:r>
              <a:rPr lang="en-GB" altLang="en-US" sz="3200" i="1" dirty="0" smtClean="0">
                <a:latin typeface="Georgia" charset="0"/>
              </a:rPr>
              <a:t>structuring</a:t>
            </a:r>
            <a:r>
              <a:rPr lang="en-GB" altLang="en-US" sz="3200" i="1" dirty="0">
                <a:latin typeface="Georgia" charset="0"/>
              </a:rPr>
              <a:t> </a:t>
            </a:r>
            <a:r>
              <a:rPr lang="en-GB" altLang="en-US" sz="3200" i="1" dirty="0" smtClean="0">
                <a:latin typeface="Georgia" charset="0"/>
              </a:rPr>
              <a:t>of  </a:t>
            </a:r>
            <a:r>
              <a:rPr lang="en-GB" altLang="en-US" sz="3200" i="1" dirty="0" smtClean="0">
                <a:latin typeface="Georgia" charset="0"/>
              </a:rPr>
              <a:t>	unpayable private debts </a:t>
            </a:r>
            <a:endParaRPr lang="en-GB" altLang="en-US" sz="3200" i="1" dirty="0" smtClean="0"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GB" altLang="en-US" sz="3200" i="1" dirty="0"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GB" alt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6" name="Picture 5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714375" y="6858000"/>
            <a:ext cx="1428750" cy="428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5003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3000375" y="534256"/>
            <a:ext cx="51367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 b="1" dirty="0">
                <a:latin typeface="Georgia" charset="0"/>
              </a:rPr>
              <a:t>Keynesian monetary tools for recovery: </a:t>
            </a:r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2786063" y="1777430"/>
            <a:ext cx="602916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GB" altLang="en-US" sz="3600" dirty="0">
                <a:solidFill>
                  <a:srgbClr val="000000"/>
                </a:solidFill>
                <a:latin typeface="Georgia" charset="0"/>
              </a:rPr>
              <a:t> 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BoE’s QE: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 </a:t>
            </a:r>
            <a:r>
              <a:rPr lang="en-GB" altLang="en-US" sz="3200" dirty="0" smtClean="0">
                <a:latin typeface="Georgia" charset="0"/>
              </a:rPr>
              <a:t>‘</a:t>
            </a:r>
            <a:r>
              <a:rPr lang="en-GB" altLang="en-US" sz="3200" i="1" dirty="0" smtClean="0">
                <a:latin typeface="Georgia" charset="0"/>
              </a:rPr>
              <a:t>open</a:t>
            </a:r>
            <a:r>
              <a:rPr lang="en-GB" altLang="en-US" sz="3200" dirty="0" smtClean="0">
                <a:latin typeface="Georgia" charset="0"/>
              </a:rPr>
              <a:t> </a:t>
            </a:r>
            <a:r>
              <a:rPr lang="en-GB" altLang="en-US" sz="3200" i="1" dirty="0" smtClean="0">
                <a:latin typeface="Georgia" charset="0"/>
              </a:rPr>
              <a:t>market monetary operations’ a core instrument since 1694 </a:t>
            </a:r>
            <a:r>
              <a:rPr lang="en-GB" altLang="en-US" sz="3200" dirty="0">
                <a:solidFill>
                  <a:srgbClr val="000000"/>
                </a:solidFill>
                <a:latin typeface="Georgia" charset="0"/>
              </a:rPr>
              <a:t>–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supports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 government 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in 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secondary markets in financing sustainable 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green projects, employment &amp; </a:t>
            </a:r>
            <a:r>
              <a:rPr lang="en-GB" altLang="en-US" sz="3200" dirty="0" smtClean="0">
                <a:solidFill>
                  <a:srgbClr val="000000"/>
                </a:solidFill>
                <a:latin typeface="Georgia" charset="0"/>
              </a:rPr>
              <a:t>income generation. </a:t>
            </a:r>
            <a:endParaRPr lang="en-GB" altLang="en-US" sz="3200" dirty="0">
              <a:latin typeface="Calibri" charset="0"/>
            </a:endParaRPr>
          </a:p>
        </p:txBody>
      </p:sp>
      <p:pic>
        <p:nvPicPr>
          <p:cNvPr id="6" name="Picture 5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714375" y="6858000"/>
            <a:ext cx="1428750" cy="428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5003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3000375" y="647272"/>
            <a:ext cx="51059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Georgia" pitchFamily="18" charset="0"/>
              </a:rPr>
              <a:t>Keynesian monetary tools for recovery: </a:t>
            </a: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3000375" y="2496620"/>
            <a:ext cx="567101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  <a:latin typeface="Georgia" charset="0"/>
              </a:rPr>
              <a:t>   Low Interest rates –</a:t>
            </a:r>
            <a:r>
              <a:rPr lang="en-GB" altLang="en-US" sz="3200" dirty="0">
                <a:latin typeface="Georgia" charset="0"/>
              </a:rPr>
              <a:t> </a:t>
            </a:r>
            <a:endParaRPr lang="en-GB" altLang="en-US" sz="3200" dirty="0" smtClean="0">
              <a:latin typeface="Georgia" charset="0"/>
            </a:endParaRPr>
          </a:p>
          <a:p>
            <a:pPr lvl="1" eaLnBrk="1" hangingPunct="1"/>
            <a:r>
              <a:rPr lang="en-GB" altLang="en-US" sz="3200" dirty="0" smtClean="0">
                <a:latin typeface="Georgia" charset="0"/>
              </a:rPr>
              <a:t>	</a:t>
            </a:r>
            <a:r>
              <a:rPr lang="en-GB" altLang="en-US" sz="3200" i="1" dirty="0" smtClean="0">
                <a:latin typeface="Georgia" charset="0"/>
              </a:rPr>
              <a:t>for </a:t>
            </a:r>
            <a:r>
              <a:rPr lang="en-GB" altLang="en-US" sz="3200" i="1" dirty="0" smtClean="0">
                <a:latin typeface="Georgia" charset="0"/>
              </a:rPr>
              <a:t>all loans</a:t>
            </a:r>
            <a:r>
              <a:rPr lang="en-GB" altLang="en-US" sz="3200" dirty="0" smtClean="0">
                <a:latin typeface="Georgia" charset="0"/>
              </a:rPr>
              <a:t>,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not just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inter-	bank loans – ‘the bank rate’</a:t>
            </a:r>
            <a:endParaRPr lang="en-GB" altLang="en-US" sz="3200" dirty="0" smtClean="0">
              <a:solidFill>
                <a:schemeClr val="bg1"/>
              </a:solidFill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GB" altLang="en-US" sz="3200" dirty="0">
              <a:solidFill>
                <a:schemeClr val="bg1"/>
              </a:solidFill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 For </a:t>
            </a:r>
            <a:r>
              <a:rPr lang="en-GB" altLang="en-US" sz="3200" i="1" dirty="0">
                <a:latin typeface="Georgia" charset="0"/>
              </a:rPr>
              <a:t>safe, risky, short &amp; </a:t>
            </a:r>
            <a:r>
              <a:rPr lang="en-GB" altLang="en-US" sz="3200" i="1" dirty="0" smtClean="0">
                <a:latin typeface="Georgia" charset="0"/>
              </a:rPr>
              <a:t>	long-term </a:t>
            </a:r>
            <a:r>
              <a:rPr lang="en-GB" altLang="en-US" sz="3200" i="1" dirty="0" smtClean="0">
                <a:latin typeface="Georgia" charset="0"/>
              </a:rPr>
              <a:t>loans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needed by 	</a:t>
            </a:r>
            <a:r>
              <a:rPr lang="en-GB" altLang="en-US" sz="3200" dirty="0" err="1" smtClean="0">
                <a:solidFill>
                  <a:schemeClr val="bg1"/>
                </a:solidFill>
                <a:latin typeface="Georgia" charset="0"/>
              </a:rPr>
              <a:t>cornershops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, innovators, 	green entrepreneurs. </a:t>
            </a:r>
            <a:endParaRPr lang="en-GB" altLang="en-US" sz="32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6" name="Picture 5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714375" y="6858000"/>
            <a:ext cx="1428750" cy="428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5003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3000375" y="647272"/>
            <a:ext cx="51059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Georgia" pitchFamily="18" charset="0"/>
              </a:rPr>
              <a:t>Keynesian monetary tools for recovery: </a:t>
            </a: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3000374" y="2496620"/>
            <a:ext cx="6143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  <a:latin typeface="Georgia" charset="0"/>
              </a:rPr>
              <a:t>  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Public investment to 	</a:t>
            </a:r>
            <a:r>
              <a:rPr lang="en-GB" altLang="en-US" sz="3200" i="1" dirty="0" smtClean="0">
                <a:latin typeface="Georgia" charset="0"/>
              </a:rPr>
              <a:t>increase national income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at 	a time of </a:t>
            </a:r>
            <a:r>
              <a:rPr lang="en-GB" altLang="en-US" sz="3200" i="1" dirty="0" smtClean="0">
                <a:latin typeface="Georgia" charset="0"/>
              </a:rPr>
              <a:t>demand</a:t>
            </a:r>
            <a:r>
              <a:rPr lang="en-GB" altLang="en-US" sz="3200" dirty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GB" altLang="en-US" sz="3200" i="1" dirty="0" smtClean="0">
                <a:latin typeface="Georgia" charset="0"/>
              </a:rPr>
              <a:t>deficiency</a:t>
            </a:r>
            <a:r>
              <a:rPr lang="en-GB" altLang="en-US" sz="3200" i="1" dirty="0" smtClean="0">
                <a:latin typeface="Georgia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en-GB" altLang="en-US" sz="3200" dirty="0">
              <a:solidFill>
                <a:schemeClr val="bg1"/>
              </a:solidFill>
              <a:latin typeface="Georgi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GB" altLang="en-US" sz="3200" i="1" dirty="0" smtClean="0">
                <a:latin typeface="Georgia" charset="0"/>
              </a:rPr>
              <a:t>Multiplier </a:t>
            </a:r>
            <a:r>
              <a:rPr lang="en-GB" altLang="en-US" sz="3200" dirty="0" smtClean="0">
                <a:solidFill>
                  <a:schemeClr val="bg1"/>
                </a:solidFill>
                <a:latin typeface="Georgia" charset="0"/>
              </a:rPr>
              <a:t>deployed so 	investment pays for itself. </a:t>
            </a:r>
            <a:endParaRPr lang="en-GB" altLang="en-US" sz="32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6" name="Picture 5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901" y="1466213"/>
            <a:ext cx="7777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eorgia"/>
              <a:cs typeface="Georgia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Georgia"/>
                <a:cs typeface="Georgia"/>
              </a:rPr>
              <a:t>It can be done.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11188" y="1027415"/>
            <a:ext cx="688894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2870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altLang="en-US" sz="3600" i="1" dirty="0">
                <a:solidFill>
                  <a:schemeClr val="bg1"/>
                </a:solidFill>
                <a:latin typeface="Georgia"/>
                <a:cs typeface="Georgia"/>
              </a:rPr>
              <a:t>The need to adequately </a:t>
            </a:r>
            <a:r>
              <a:rPr lang="en-GB" altLang="en-US" sz="3600" b="1" i="1" dirty="0">
                <a:latin typeface="Georgia"/>
                <a:cs typeface="Georgia"/>
              </a:rPr>
              <a:t>finance</a:t>
            </a:r>
            <a:r>
              <a:rPr lang="en-GB" altLang="en-US" sz="3600" i="1" dirty="0">
                <a:solidFill>
                  <a:schemeClr val="bg1"/>
                </a:solidFill>
                <a:latin typeface="Georgia"/>
                <a:cs typeface="Georgia"/>
              </a:rPr>
              <a:t> a response to </a:t>
            </a:r>
            <a:r>
              <a:rPr lang="en-GB" alt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the triple </a:t>
            </a:r>
            <a:r>
              <a:rPr lang="en-GB" altLang="en-US" sz="3600" i="1" dirty="0">
                <a:solidFill>
                  <a:schemeClr val="bg1"/>
                </a:solidFill>
                <a:latin typeface="Georgia"/>
                <a:cs typeface="Georgia"/>
              </a:rPr>
              <a:t>crises </a:t>
            </a:r>
            <a:r>
              <a:rPr lang="en-GB" alt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of </a:t>
            </a:r>
          </a:p>
          <a:p>
            <a:pPr marL="102870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alt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ongoing financial crisis </a:t>
            </a:r>
          </a:p>
          <a:p>
            <a:pPr marL="102870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altLang="en-US" sz="3600" i="1" dirty="0">
                <a:solidFill>
                  <a:schemeClr val="bg1"/>
                </a:solidFill>
                <a:latin typeface="Georgia"/>
                <a:cs typeface="Georgia"/>
              </a:rPr>
              <a:t>p</a:t>
            </a:r>
            <a:r>
              <a:rPr lang="en-GB" alt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eak oil</a:t>
            </a:r>
          </a:p>
          <a:p>
            <a:pPr marL="1028700" lvl="1" indent="-5715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alt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c</a:t>
            </a:r>
            <a:r>
              <a:rPr lang="en-GB" altLang="en-US" sz="3600" i="1" dirty="0" smtClean="0">
                <a:solidFill>
                  <a:schemeClr val="bg1"/>
                </a:solidFill>
                <a:latin typeface="Georgia"/>
                <a:cs typeface="Georgia"/>
              </a:rPr>
              <a:t>limate change. </a:t>
            </a:r>
            <a:endParaRPr lang="en-GB" altLang="en-US" sz="36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3200" dirty="0">
              <a:solidFill>
                <a:srgbClr val="008000"/>
              </a:solidFill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820"/>
            <a:ext cx="8229600" cy="1284270"/>
          </a:xfrm>
        </p:spPr>
        <p:txBody>
          <a:bodyPr>
            <a:normAutofit fontScale="90000"/>
          </a:bodyPr>
          <a:lstStyle/>
          <a:p>
            <a:r>
              <a:rPr lang="en-US" i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i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i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What </a:t>
            </a:r>
            <a:r>
              <a:rPr lang="en-US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we can do, we can afford. </a:t>
            </a:r>
            <a:endParaRPr lang="en-US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we can do </a:t>
            </a:r>
            <a:r>
              <a:rPr lang="en-US" dirty="0" smtClean="0">
                <a:solidFill>
                  <a:schemeClr val="bg1"/>
                </a:solidFill>
              </a:rPr>
              <a:t>- within the limits of our imagination, intelligence, muscle, and within the limits of both the economy and the ecosystem – </a:t>
            </a:r>
            <a:r>
              <a:rPr lang="en-US" dirty="0" smtClean="0"/>
              <a:t>we can afford.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65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NDfullscreenbackdrop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1125538"/>
            <a:ext cx="6588125" cy="2809875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800" dirty="0">
                <a:solidFill>
                  <a:srgbClr val="00B050"/>
                </a:solidFill>
                <a:latin typeface="Georgia"/>
                <a:cs typeface="Georgia"/>
              </a:rPr>
              <a:t>The case for the Green New Deal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7950" y="616585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  <a:latin typeface="Georgia"/>
                <a:cs typeface="Georgia"/>
              </a:rPr>
              <a:t>Green New Deal Group</a:t>
            </a:r>
          </a:p>
        </p:txBody>
      </p:sp>
    </p:spTree>
    <p:extLst>
      <p:ext uri="{BB962C8B-B14F-4D97-AF65-F5344CB8AC3E}">
        <p14:creationId xmlns:p14="http://schemas.microsoft.com/office/powerpoint/2010/main" val="26087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868"/>
            <a:ext cx="8214189" cy="5119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Ann Pettifor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Director of Policy Research in </a:t>
            </a:r>
            <a:r>
              <a:rPr lang="en-US" sz="24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MacroEconomics</a:t>
            </a:r>
            <a:endParaRPr lang="en-US" sz="24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www.primeeconomics.org</a:t>
            </a:r>
          </a:p>
          <a:p>
            <a:pPr marL="0" indent="0" algn="ctr">
              <a:buNone/>
            </a:pP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@</a:t>
            </a:r>
            <a:r>
              <a:rPr lang="en-US" sz="2400" dirty="0" err="1" smtClean="0">
                <a:latin typeface="Georgia" charset="0"/>
                <a:ea typeface="Georgia" charset="0"/>
                <a:cs typeface="Georgia" charset="0"/>
              </a:rPr>
              <a:t>AnnPettifor</a:t>
            </a:r>
            <a:endParaRPr lang="en-US" sz="2400" dirty="0" smtClean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Picture 3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03" y="4695512"/>
            <a:ext cx="4599393" cy="13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756" y="1931542"/>
            <a:ext cx="7551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Above all, the need to transform the British economy away from </a:t>
            </a:r>
            <a:r>
              <a:rPr lang="en-US" sz="4000" i="1" dirty="0" smtClean="0">
                <a:latin typeface="Georgia" charset="0"/>
                <a:ea typeface="Georgia" charset="0"/>
                <a:cs typeface="Georgia" charset="0"/>
              </a:rPr>
              <a:t>fossil fuels </a:t>
            </a:r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and all forms of </a:t>
            </a:r>
            <a:r>
              <a:rPr lang="en-US" sz="4000" i="1" dirty="0" smtClean="0">
                <a:latin typeface="Georgia" charset="0"/>
                <a:ea typeface="Georgia" charset="0"/>
                <a:cs typeface="Georgia" charset="0"/>
              </a:rPr>
              <a:t>carbon. </a:t>
            </a:r>
            <a:endParaRPr lang="en-US" sz="4000" i="1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126" y="1931542"/>
            <a:ext cx="750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 </a:t>
            </a:r>
            <a:r>
              <a:rPr lang="en-US" sz="4000" i="1" dirty="0" smtClean="0">
                <a:latin typeface="Georgia" charset="0"/>
                <a:ea typeface="Georgia" charset="0"/>
                <a:cs typeface="Georgia" charset="0"/>
              </a:rPr>
              <a:t>just transition </a:t>
            </a:r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to a </a:t>
            </a:r>
            <a:r>
              <a:rPr lang="en-US" sz="4000" i="1" dirty="0" smtClean="0">
                <a:latin typeface="Georgia" charset="0"/>
                <a:ea typeface="Georgia" charset="0"/>
                <a:cs typeface="Georgia" charset="0"/>
              </a:rPr>
              <a:t>zero carbon, zero waste </a:t>
            </a:r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economy…</a:t>
            </a:r>
            <a:endParaRPr lang="en-US" sz="4000" i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12" y="739739"/>
            <a:ext cx="88255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This means </a:t>
            </a:r>
            <a:r>
              <a:rPr lang="en-US" sz="4000" i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massive investment in: </a:t>
            </a:r>
          </a:p>
          <a:p>
            <a:endParaRPr lang="en-US" sz="32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Alternative energies 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– biomass, geothermal, hydroelectric, solar, wind…</a:t>
            </a:r>
          </a:p>
          <a:p>
            <a:endParaRPr lang="en-US" sz="3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Retrofitting Britain’s housing stock</a:t>
            </a:r>
            <a:r>
              <a:rPr lang="en-US" sz="3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to end fuel poverty, cut bills via 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energy efficiency </a:t>
            </a:r>
          </a:p>
          <a:p>
            <a:endParaRPr lang="en-US" sz="3200" i="1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Building flood </a:t>
            </a:r>
            <a:r>
              <a:rPr lang="en-US" sz="3200" i="1" dirty="0" err="1" smtClean="0">
                <a:latin typeface="Georgia" charset="0"/>
                <a:ea typeface="Georgia" charset="0"/>
                <a:cs typeface="Georgia" charset="0"/>
              </a:rPr>
              <a:t>defences</a:t>
            </a:r>
            <a:r>
              <a:rPr lang="en-US" sz="3200" i="1" dirty="0" smtClean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sz="3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sz="3200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" name="Picture 4" descr="prime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21"/>
            <a:ext cx="1830844" cy="5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-powerpoint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08167"/>
      </a:dk2>
      <a:lt2>
        <a:srgbClr val="EEE2CD"/>
      </a:lt2>
      <a:accent1>
        <a:srgbClr val="000000"/>
      </a:accent1>
      <a:accent2>
        <a:srgbClr val="862B24"/>
      </a:accent2>
      <a:accent3>
        <a:srgbClr val="5DE7C1"/>
      </a:accent3>
      <a:accent4>
        <a:srgbClr val="E84750"/>
      </a:accent4>
      <a:accent5>
        <a:srgbClr val="C6C6C3"/>
      </a:accent5>
      <a:accent6>
        <a:srgbClr val="7E2322"/>
      </a:accent6>
      <a:hlink>
        <a:srgbClr val="95FFD1"/>
      </a:hlink>
      <a:folHlink>
        <a:srgbClr val="203F36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ai-powerpoint-theme.thmx</Template>
  <TotalTime>1734</TotalTime>
  <Words>1874</Words>
  <Application>Microsoft Macintosh PowerPoint</Application>
  <PresentationFormat>On-screen Show (4:3)</PresentationFormat>
  <Paragraphs>254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Calisto MT</vt:lpstr>
      <vt:lpstr>Source Sans Pro</vt:lpstr>
      <vt:lpstr>Source Sans Pro Light</vt:lpstr>
      <vt:lpstr>Source Sans Pro Semibold</vt:lpstr>
      <vt:lpstr>Arial</vt:lpstr>
      <vt:lpstr>Calibri</vt:lpstr>
      <vt:lpstr>Georgia</vt:lpstr>
      <vt:lpstr>ai-powerpoint-theme</vt:lpstr>
      <vt:lpstr>1_Custom Design</vt:lpstr>
      <vt:lpstr>Custom Design</vt:lpstr>
      <vt:lpstr>The case for The Green New Deal  </vt:lpstr>
      <vt:lpstr>The case for the Green New Deal</vt:lpstr>
      <vt:lpstr>The Green New Deal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multiplier </vt:lpstr>
      <vt:lpstr>The multiplier </vt:lpstr>
      <vt:lpstr>In other words…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raise finance &amp; increase national income ? </vt:lpstr>
      <vt:lpstr>And the equally simple reality</vt:lpstr>
      <vt:lpstr>PowerPoint Presentation</vt:lpstr>
      <vt:lpstr>PowerPoint Presentation</vt:lpstr>
      <vt:lpstr>The economic strategy? </vt:lpstr>
      <vt:lpstr>The result? </vt:lpstr>
      <vt:lpstr>Labour &amp; Tory record: UK Investment vs G7 </vt:lpstr>
      <vt:lpstr>Total investment since 2007 as % GDP</vt:lpstr>
      <vt:lpstr>We need at least £40bn p.a. for the Green New Deal </vt:lpstr>
      <vt:lpstr>Public investment in 2016/17</vt:lpstr>
      <vt:lpstr>Public investment of 6.5% of GDP </vt:lpstr>
      <vt:lpstr>PowerPoint Presentation</vt:lpstr>
      <vt:lpstr>PowerPoint Presentation</vt:lpstr>
      <vt:lpstr>Osborne: shrinking national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 Carney, governor of the Bank of England, speech, 19 January, 2016. “The turn of the year”  </vt:lpstr>
      <vt:lpstr>PowerPoint Presentation</vt:lpstr>
      <vt:lpstr>PowerPoint Presentation</vt:lpstr>
      <vt:lpstr>Falling incomes and wages reflected in rise in borrowing </vt:lpstr>
      <vt:lpstr>PowerPoint Presentation</vt:lpstr>
      <vt:lpstr>Rogoff and Reinhart</vt:lpstr>
      <vt:lpstr>Rogoff and Reinhart</vt:lpstr>
      <vt:lpstr>Government debt as % GDP, Maastricht definition</vt:lpstr>
      <vt:lpstr>Disinflation, noflation, deflation</vt:lpstr>
      <vt:lpstr>Dangerous deflationary pressures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we can do, we can afford. </vt:lpstr>
      <vt:lpstr>The case for the Green New Deal</vt:lpstr>
      <vt:lpstr>PowerPoint Presentation</vt:lpstr>
    </vt:vector>
  </TitlesOfParts>
  <Company>Advocacy International Ltd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 Pettifor</dc:creator>
  <cp:lastModifiedBy>Ann Pettifor</cp:lastModifiedBy>
  <cp:revision>89</cp:revision>
  <dcterms:created xsi:type="dcterms:W3CDTF">2016-02-02T12:41:20Z</dcterms:created>
  <dcterms:modified xsi:type="dcterms:W3CDTF">2016-04-07T12:15:40Z</dcterms:modified>
</cp:coreProperties>
</file>